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1" r:id="rId5"/>
    <p:sldId id="259" r:id="rId6"/>
    <p:sldId id="265" r:id="rId7"/>
    <p:sldId id="260" r:id="rId8"/>
    <p:sldId id="261" r:id="rId9"/>
    <p:sldId id="272" r:id="rId10"/>
    <p:sldId id="262" r:id="rId11"/>
    <p:sldId id="267" r:id="rId12"/>
    <p:sldId id="268" r:id="rId13"/>
    <p:sldId id="269" r:id="rId14"/>
    <p:sldId id="273" r:id="rId15"/>
    <p:sldId id="274" r:id="rId16"/>
    <p:sldId id="263" r:id="rId17"/>
    <p:sldId id="275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AA55"/>
    <a:srgbClr val="54965E"/>
    <a:srgbClr val="FFFFFF"/>
    <a:srgbClr val="039BE5"/>
    <a:srgbClr val="00517C"/>
    <a:srgbClr val="259393"/>
    <a:srgbClr val="33CCCC"/>
    <a:srgbClr val="29A4A4"/>
    <a:srgbClr val="627D02"/>
    <a:srgbClr val="CCE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94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3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9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7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27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66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22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9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55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0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69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A9F63-8557-4E34-92D3-0BFCB3BBE123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758D7-3DF7-4836-9AF1-2C6D72A75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42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3587" y="1174376"/>
            <a:ext cx="10488413" cy="2473449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EnergomotorGas</a:t>
            </a:r>
            <a:r>
              <a:rPr lang="en-US" sz="54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 Group</a:t>
            </a:r>
            <a:endParaRPr lang="ru-RU" sz="5400" dirty="0">
              <a:solidFill>
                <a:schemeClr val="bg1"/>
              </a:solidFill>
              <a:latin typeface="Roboto Slab Medium" pitchFamily="2" charset="0"/>
              <a:ea typeface="Roboto Slab Medium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9378" y="4383875"/>
            <a:ext cx="8958292" cy="1486522"/>
          </a:xfrm>
        </p:spPr>
        <p:txBody>
          <a:bodyPr>
            <a:noAutofit/>
          </a:bodyPr>
          <a:lstStyle/>
          <a:p>
            <a:r>
              <a:rPr lang="ru-RU" sz="2900" dirty="0" smtClean="0">
                <a:solidFill>
                  <a:srgbClr val="8BC44A"/>
                </a:solidFill>
                <a:latin typeface="Roboto Slab" pitchFamily="2" charset="0"/>
                <a:ea typeface="Roboto Slab" pitchFamily="2" charset="0"/>
              </a:rPr>
              <a:t>Инновационные технологии теплоснабжения </a:t>
            </a:r>
            <a:r>
              <a:rPr lang="en-US" sz="2900" dirty="0" smtClean="0">
                <a:solidFill>
                  <a:srgbClr val="8BC44A"/>
                </a:solidFill>
                <a:latin typeface="Roboto Slab" pitchFamily="2" charset="0"/>
                <a:ea typeface="Roboto Slab" pitchFamily="2" charset="0"/>
              </a:rPr>
              <a:t>XXI</a:t>
            </a:r>
            <a:r>
              <a:rPr lang="ru-RU" sz="2900" dirty="0" smtClean="0">
                <a:solidFill>
                  <a:srgbClr val="8BC44A"/>
                </a:solidFill>
                <a:latin typeface="Roboto Slab" pitchFamily="2" charset="0"/>
                <a:ea typeface="Roboto Slab" pitchFamily="2" charset="0"/>
              </a:rPr>
              <a:t> в</a:t>
            </a:r>
            <a:endParaRPr lang="ru-RU" sz="2900" dirty="0">
              <a:solidFill>
                <a:srgbClr val="8BC44A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71" y="4429919"/>
            <a:ext cx="1560657" cy="1471587"/>
          </a:xfrm>
          <a:prstGeom prst="rect">
            <a:avLst/>
          </a:prstGeom>
        </p:spPr>
      </p:pic>
      <p:sp>
        <p:nvSpPr>
          <p:cNvPr id="8" name="Блок-схема: процесс 7"/>
          <p:cNvSpPr/>
          <p:nvPr/>
        </p:nvSpPr>
        <p:spPr>
          <a:xfrm>
            <a:off x="5701963" y="3647825"/>
            <a:ext cx="800903" cy="77152"/>
          </a:xfrm>
          <a:prstGeom prst="flowChartProcess">
            <a:avLst/>
          </a:prstGeom>
          <a:solidFill>
            <a:srgbClr val="039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456623" y="890354"/>
            <a:ext cx="10331965" cy="1515961"/>
            <a:chOff x="1456623" y="890354"/>
            <a:chExt cx="10331965" cy="151596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623" y="904512"/>
              <a:ext cx="1695718" cy="1501803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3917576" y="890354"/>
              <a:ext cx="787101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var(--text-subheader-size-m-font-family)"/>
                </a:rPr>
                <a:t>"СОТОВАЯ" </a:t>
              </a:r>
              <a:r>
                <a:rPr lang="ru-RU" b="1" dirty="0" smtClean="0">
                  <a:solidFill>
                    <a:schemeClr val="bg1"/>
                  </a:solidFill>
                  <a:latin typeface="var(--text-subheader-size-m-font-family)"/>
                </a:rPr>
                <a:t> ТЕПЛОГЕНЕРАЦИЯ </a:t>
              </a:r>
              <a:r>
                <a:rPr lang="ru-RU" b="1" dirty="0">
                  <a:solidFill>
                    <a:schemeClr val="bg1"/>
                  </a:solidFill>
                  <a:latin typeface="var(--text-subheader-size-m-font-family)"/>
                </a:rPr>
                <a:t>- КЛЮЧ </a:t>
              </a:r>
              <a:r>
                <a:rPr lang="ru-RU" b="1" dirty="0" smtClean="0">
                  <a:solidFill>
                    <a:schemeClr val="bg1"/>
                  </a:solidFill>
                  <a:latin typeface="var(--text-subheader-size-m-font-family)"/>
                </a:rPr>
                <a:t> К БЕЗОПАСНОМУ </a:t>
              </a:r>
              <a:r>
                <a:rPr lang="ru-RU" b="1" dirty="0">
                  <a:solidFill>
                    <a:schemeClr val="bg1"/>
                  </a:solidFill>
                  <a:latin typeface="var(--text-subheader-size-m-font-family)"/>
                </a:rPr>
                <a:t>ДЕЦЕНТРАЛИЗОВАННОМУ ТЕПЛОСНАБЖЕНИЮ </a:t>
              </a:r>
              <a:r>
                <a:rPr lang="ru-RU" b="1" dirty="0" smtClean="0">
                  <a:solidFill>
                    <a:schemeClr val="bg1"/>
                  </a:solidFill>
                  <a:latin typeface="var(--text-subheader-size-m-font-family)"/>
                </a:rPr>
                <a:t>ГРАЖДАН-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latin typeface="var(--text-subheader-size-m-font-family)"/>
                </a:rPr>
                <a:t>СКИХ  </a:t>
              </a:r>
              <a:r>
                <a:rPr lang="ru-RU" b="1" dirty="0">
                  <a:solidFill>
                    <a:schemeClr val="bg1"/>
                  </a:solidFill>
                  <a:latin typeface="var(--text-subheader-size-m-font-family)"/>
                </a:rPr>
                <a:t>И </a:t>
              </a:r>
              <a:r>
                <a:rPr lang="ru-RU" b="1" dirty="0" smtClean="0">
                  <a:solidFill>
                    <a:schemeClr val="bg1"/>
                  </a:solidFill>
                  <a:latin typeface="var(--text-subheader-size-m-font-family)"/>
                </a:rPr>
                <a:t>ВОЕННЫХ </a:t>
              </a:r>
              <a:r>
                <a:rPr lang="ru-RU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ОБЪЕКТОВ</a:t>
              </a:r>
              <a:r>
                <a:rPr lang="ru-RU" b="1" dirty="0" smtClean="0">
                  <a:solidFill>
                    <a:schemeClr val="bg1"/>
                  </a:solidFill>
                  <a:latin typeface="var(--text-subheader-size-m-font-family)"/>
                </a:rPr>
                <a:t> </a:t>
              </a:r>
              <a:r>
                <a:rPr lang="ru-RU" b="1" dirty="0">
                  <a:solidFill>
                    <a:schemeClr val="bg1"/>
                  </a:solidFill>
                  <a:latin typeface="var(--text-subheader-size-m-font-family)"/>
                </a:rPr>
                <a:t>В УСЛОВИЯХ </a:t>
              </a:r>
              <a:r>
                <a:rPr lang="ru-RU" b="1" dirty="0" smtClean="0">
                  <a:solidFill>
                    <a:schemeClr val="bg1"/>
                  </a:solidFill>
                  <a:latin typeface="var(--text-subheader-size-m-font-family)"/>
                </a:rPr>
                <a:t>ГЛОБАЛЬНОГО </a:t>
              </a:r>
              <a:r>
                <a:rPr lang="ru-RU" b="1" dirty="0">
                  <a:solidFill>
                    <a:schemeClr val="bg1"/>
                  </a:solidFill>
                  <a:latin typeface="var(--text-subheader-size-m-font-family)"/>
                </a:rPr>
                <a:t>КОНФЛИКТА.</a:t>
              </a:r>
              <a:endParaRPr lang="ru-RU" b="1" i="0" dirty="0">
                <a:solidFill>
                  <a:schemeClr val="bg1"/>
                </a:solidFill>
                <a:effectLst/>
                <a:latin typeface="YS Text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51" y="5399588"/>
            <a:ext cx="670008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58824" y="210018"/>
            <a:ext cx="11784530" cy="2101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Технико-экономические показатели в сравнении с жаротрубным котлом </a:t>
            </a:r>
            <a:r>
              <a:rPr lang="en-US" sz="2000" dirty="0" err="1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Viessman</a:t>
            </a:r>
            <a:r>
              <a:rPr lang="ru-RU" sz="20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715505"/>
              </p:ext>
            </p:extLst>
          </p:nvPr>
        </p:nvGraphicFramePr>
        <p:xfrm>
          <a:off x="548640" y="731204"/>
          <a:ext cx="11194181" cy="60766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99474">
                  <a:extLst>
                    <a:ext uri="{9D8B030D-6E8A-4147-A177-3AD203B41FA5}">
                      <a16:colId xmlns:a16="http://schemas.microsoft.com/office/drawing/2014/main" val="902416845"/>
                    </a:ext>
                  </a:extLst>
                </a:gridCol>
                <a:gridCol w="1403985">
                  <a:extLst>
                    <a:ext uri="{9D8B030D-6E8A-4147-A177-3AD203B41FA5}">
                      <a16:colId xmlns:a16="http://schemas.microsoft.com/office/drawing/2014/main" val="4254079825"/>
                    </a:ext>
                  </a:extLst>
                </a:gridCol>
                <a:gridCol w="2336832">
                  <a:extLst>
                    <a:ext uri="{9D8B030D-6E8A-4147-A177-3AD203B41FA5}">
                      <a16:colId xmlns:a16="http://schemas.microsoft.com/office/drawing/2014/main" val="810481649"/>
                    </a:ext>
                  </a:extLst>
                </a:gridCol>
                <a:gridCol w="1403984">
                  <a:extLst>
                    <a:ext uri="{9D8B030D-6E8A-4147-A177-3AD203B41FA5}">
                      <a16:colId xmlns:a16="http://schemas.microsoft.com/office/drawing/2014/main" val="3985809144"/>
                    </a:ext>
                  </a:extLst>
                </a:gridCol>
                <a:gridCol w="1224953">
                  <a:extLst>
                    <a:ext uri="{9D8B030D-6E8A-4147-A177-3AD203B41FA5}">
                      <a16:colId xmlns:a16="http://schemas.microsoft.com/office/drawing/2014/main" val="3569930473"/>
                    </a:ext>
                  </a:extLst>
                </a:gridCol>
                <a:gridCol w="1224953">
                  <a:extLst>
                    <a:ext uri="{9D8B030D-6E8A-4147-A177-3AD203B41FA5}">
                      <a16:colId xmlns:a16="http://schemas.microsoft.com/office/drawing/2014/main" val="3045569772"/>
                    </a:ext>
                  </a:extLst>
                </a:gridCol>
              </a:tblGrid>
              <a:tr h="316582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977437"/>
                  </a:ext>
                </a:extLst>
              </a:tr>
              <a:tr h="302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Vissman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Vitoplex</a:t>
                      </a: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ТИП1-0,5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ТИП2-0,5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3898"/>
                  </a:ext>
                </a:extLst>
              </a:tr>
              <a:tr h="51804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</a:t>
                      </a:r>
                      <a:r>
                        <a:rPr lang="ru-RU" sz="15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теплопроизводительность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кВт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138000"/>
                  </a:ext>
                </a:extLst>
              </a:tr>
              <a:tr h="33124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 с теплоносителем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181385"/>
                  </a:ext>
                </a:extLst>
              </a:tr>
              <a:tr h="3021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Обьем</a:t>
                      </a:r>
                      <a:r>
                        <a:rPr lang="ru-RU" sz="15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теплоносителя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056893"/>
                  </a:ext>
                </a:extLst>
              </a:tr>
              <a:tr h="3021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Удельная</a:t>
                      </a:r>
                      <a:r>
                        <a:rPr lang="ru-RU" sz="15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масса котла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Кг/кВт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2,61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1,29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648131"/>
                  </a:ext>
                </a:extLst>
              </a:tr>
              <a:tr h="733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Р-р установки: </a:t>
                      </a:r>
                      <a:endParaRPr lang="en-US" sz="15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длина, ширина, высота.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865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856378"/>
                  </a:ext>
                </a:extLst>
              </a:tr>
              <a:tr h="733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Р-р с патрубками:</a:t>
                      </a:r>
                      <a:endParaRPr lang="en-US" sz="15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длина, ширина,</a:t>
                      </a: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1015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42611"/>
                  </a:ext>
                </a:extLst>
              </a:tr>
              <a:tr h="3021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Температурный режим котла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°С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60-75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70-95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70-95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30-50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271540"/>
                  </a:ext>
                </a:extLst>
              </a:tr>
              <a:tr h="51804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КПД (без </a:t>
                      </a:r>
                      <a:r>
                        <a:rPr lang="ru-RU" sz="15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конденсац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КПД при 40°/30°</a:t>
                      </a:r>
                      <a:endParaRPr lang="en-US" sz="15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96-97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97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104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44740"/>
                  </a:ext>
                </a:extLst>
              </a:tr>
              <a:tr h="3021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 топлива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500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5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/ч</a:t>
                      </a:r>
                      <a:endParaRPr lang="ru-RU" sz="150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56.6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363630"/>
                  </a:ext>
                </a:extLst>
              </a:tr>
              <a:tr h="3021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Давление газа на входе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мбар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03843"/>
                  </a:ext>
                </a:extLst>
              </a:tr>
              <a:tr h="30219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 дымовых газов </a:t>
                      </a:r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°С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670669"/>
                  </a:ext>
                </a:extLst>
              </a:tr>
              <a:tr h="518044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Выбросы: </a:t>
                      </a:r>
                      <a:r>
                        <a:rPr lang="en-US" sz="15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Nox</a:t>
                      </a: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min/max</a:t>
                      </a:r>
                    </a:p>
                    <a:p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CO min/max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40-60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7-8</a:t>
                      </a:r>
                      <a:endParaRPr lang="ru-RU" sz="15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784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06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7470" y="433137"/>
            <a:ext cx="11239098" cy="2101148"/>
            <a:chOff x="407470" y="433137"/>
            <a:chExt cx="11239098" cy="2101148"/>
          </a:xfrm>
        </p:grpSpPr>
        <p:sp>
          <p:nvSpPr>
            <p:cNvPr id="4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239098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«Сотовая» технология </a:t>
              </a:r>
              <a:r>
                <a:rPr lang="ru-RU" sz="3300" dirty="0" err="1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теплогенерации</a:t>
              </a: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 позволяет:</a:t>
              </a:r>
              <a:endParaRPr lang="ru-RU" sz="33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556942" y="1185916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Объект 5"/>
          <p:cNvSpPr txBox="1">
            <a:spLocks/>
          </p:cNvSpPr>
          <p:nvPr/>
        </p:nvSpPr>
        <p:spPr>
          <a:xfrm>
            <a:off x="210595" y="1341400"/>
            <a:ext cx="11895680" cy="551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5. Котельная размещается в стандартном 20-ти футовом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контейнере, т.е. имеет самые минимальные размеры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и это еще одно наше преимущество.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6</a:t>
            </a:r>
            <a:r>
              <a:rPr lang="ru-RU" sz="2400" dirty="0">
                <a:solidFill>
                  <a:schemeClr val="bg1"/>
                </a:solidFill>
              </a:rPr>
              <a:t>. Котельная полностью бесшумная.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7. У нас  нет расхода  тепла на собственные нужды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и нет потерь в присоединенной сети.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8. </a:t>
            </a:r>
            <a:r>
              <a:rPr lang="ru-RU" sz="2400" dirty="0">
                <a:solidFill>
                  <a:schemeClr val="bg1"/>
                </a:solidFill>
              </a:rPr>
              <a:t>Котельная имеет сверхнизкие выбросы </a:t>
            </a:r>
            <a:r>
              <a:rPr lang="ru-RU" sz="2400" dirty="0" smtClean="0">
                <a:solidFill>
                  <a:schemeClr val="bg1"/>
                </a:solidFill>
              </a:rPr>
              <a:t>нор-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</a:t>
            </a:r>
            <a:r>
              <a:rPr lang="ru-RU" sz="2400" dirty="0" err="1" smtClean="0">
                <a:solidFill>
                  <a:schemeClr val="bg1"/>
                </a:solidFill>
              </a:rPr>
              <a:t>мируемых</a:t>
            </a:r>
            <a:r>
              <a:rPr lang="ru-RU" sz="2400" dirty="0" smtClean="0">
                <a:solidFill>
                  <a:schemeClr val="bg1"/>
                </a:solidFill>
              </a:rPr>
              <a:t> канцерогенных веществ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470" y="5126415"/>
            <a:ext cx="109362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окислов азота </a:t>
            </a:r>
            <a:r>
              <a:rPr lang="ru-RU" sz="2400" dirty="0" err="1">
                <a:solidFill>
                  <a:schemeClr val="bg1"/>
                </a:solidFill>
              </a:rPr>
              <a:t>NOx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(следы </a:t>
            </a:r>
            <a:r>
              <a:rPr lang="ru-RU" sz="2400" dirty="0">
                <a:solidFill>
                  <a:schemeClr val="bg1"/>
                </a:solidFill>
              </a:rPr>
              <a:t>менее 8 </a:t>
            </a:r>
            <a:r>
              <a:rPr lang="ru-RU" sz="2400" dirty="0" err="1">
                <a:solidFill>
                  <a:schemeClr val="bg1"/>
                </a:solidFill>
              </a:rPr>
              <a:t>ppm</a:t>
            </a:r>
            <a:r>
              <a:rPr lang="ru-RU" sz="2400" dirty="0">
                <a:solidFill>
                  <a:schemeClr val="bg1"/>
                </a:solidFill>
              </a:rPr>
              <a:t> !)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    недостижимые </a:t>
            </a:r>
            <a:r>
              <a:rPr lang="ru-RU" sz="2400" dirty="0">
                <a:solidFill>
                  <a:schemeClr val="bg1"/>
                </a:solidFill>
              </a:rPr>
              <a:t>для традиционных котлов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Уровень выбросов СО до 40 единиц!</a:t>
            </a:r>
          </a:p>
          <a:p>
            <a:pPr marL="342900" indent="-342900">
              <a:buClr>
                <a:schemeClr val="bg1"/>
              </a:buClr>
              <a:buFont typeface="Calibri" panose="020F050202020403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94" y="2534286"/>
            <a:ext cx="4237328" cy="3282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66" y="6021637"/>
            <a:ext cx="2105856" cy="5505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32" y="986588"/>
            <a:ext cx="2605685" cy="259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07470" y="433137"/>
            <a:ext cx="11239098" cy="2101148"/>
            <a:chOff x="407470" y="433137"/>
            <a:chExt cx="11239098" cy="2101148"/>
          </a:xfrm>
        </p:grpSpPr>
        <p:sp>
          <p:nvSpPr>
            <p:cNvPr id="4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239098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«Сотовая» технология </a:t>
              </a:r>
              <a:r>
                <a:rPr lang="ru-RU" sz="3300" dirty="0" err="1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теплогенерации</a:t>
              </a: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 позволяет:</a:t>
              </a:r>
              <a:endParaRPr lang="ru-RU" sz="33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556942" y="1185916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Объект 5"/>
          <p:cNvSpPr txBox="1">
            <a:spLocks/>
          </p:cNvSpPr>
          <p:nvPr/>
        </p:nvSpPr>
        <p:spPr>
          <a:xfrm>
            <a:off x="296320" y="1341400"/>
            <a:ext cx="11895680" cy="551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9. Низкий уровень температур (дымовых газов) – 67-89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</a:t>
            </a:r>
            <a:r>
              <a:rPr lang="en-US" sz="2400" dirty="0" smtClean="0">
                <a:solidFill>
                  <a:schemeClr val="bg1"/>
                </a:solidFill>
              </a:rPr>
              <a:t>C°</a:t>
            </a:r>
            <a:r>
              <a:rPr lang="ru-RU" sz="2400" dirty="0" smtClean="0">
                <a:solidFill>
                  <a:schemeClr val="bg1"/>
                </a:solidFill>
              </a:rPr>
              <a:t>. В сравнении с обычной жаротрубной  технологией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190-300 С°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4" y="3008207"/>
            <a:ext cx="694966" cy="72023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09510" y="3008207"/>
            <a:ext cx="111824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 Таким образом, нашу контейнерную котельную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можно </a:t>
            </a:r>
            <a:r>
              <a:rPr lang="ru-RU" sz="2400" dirty="0">
                <a:solidFill>
                  <a:schemeClr val="bg1"/>
                </a:solidFill>
              </a:rPr>
              <a:t>поставить у стены </a:t>
            </a:r>
            <a:r>
              <a:rPr lang="ru-RU" sz="2400" dirty="0" smtClean="0">
                <a:solidFill>
                  <a:schemeClr val="bg1"/>
                </a:solidFill>
              </a:rPr>
              <a:t>отапливаемого </a:t>
            </a:r>
            <a:r>
              <a:rPr lang="ru-RU" sz="2400" dirty="0">
                <a:solidFill>
                  <a:schemeClr val="bg1"/>
                </a:solidFill>
              </a:rPr>
              <a:t>здания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и </a:t>
            </a:r>
            <a:r>
              <a:rPr lang="ru-RU" sz="2400" dirty="0">
                <a:solidFill>
                  <a:schemeClr val="bg1"/>
                </a:solidFill>
              </a:rPr>
              <a:t>вывести легкие трубы </a:t>
            </a:r>
            <a:r>
              <a:rPr lang="ru-RU" sz="2400" dirty="0" smtClean="0">
                <a:solidFill>
                  <a:schemeClr val="bg1"/>
                </a:solidFill>
              </a:rPr>
              <a:t>на конек </a:t>
            </a:r>
            <a:r>
              <a:rPr lang="ru-RU" sz="2400" dirty="0">
                <a:solidFill>
                  <a:schemeClr val="bg1"/>
                </a:solidFill>
              </a:rPr>
              <a:t>крыши прямо по стене, в том </a:t>
            </a:r>
            <a:r>
              <a:rPr lang="ru-RU" sz="2400" dirty="0" smtClean="0">
                <a:solidFill>
                  <a:schemeClr val="bg1"/>
                </a:solidFill>
              </a:rPr>
              <a:t>случае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smtClean="0">
                <a:solidFill>
                  <a:schemeClr val="bg1"/>
                </a:solidFill>
              </a:rPr>
              <a:t>если </a:t>
            </a:r>
            <a:r>
              <a:rPr lang="ru-RU" sz="2400" dirty="0" err="1" smtClean="0">
                <a:solidFill>
                  <a:schemeClr val="bg1"/>
                </a:solidFill>
              </a:rPr>
              <a:t>надзи</a:t>
            </a:r>
            <a:r>
              <a:rPr lang="ru-RU" sz="2400" dirty="0" smtClean="0">
                <a:solidFill>
                  <a:schemeClr val="bg1"/>
                </a:solidFill>
              </a:rPr>
              <a:t>-     </a:t>
            </a: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рающие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органы все-таки будут препятствовать установке наших </a:t>
            </a:r>
            <a:r>
              <a:rPr lang="ru-RU" sz="2400" dirty="0" smtClean="0">
                <a:solidFill>
                  <a:schemeClr val="bg1"/>
                </a:solidFill>
              </a:rPr>
              <a:t>стандартных </a:t>
            </a:r>
            <a:r>
              <a:rPr lang="ru-RU" sz="2400" dirty="0">
                <a:solidFill>
                  <a:schemeClr val="bg1"/>
                </a:solidFill>
              </a:rPr>
              <a:t>труб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высотой </a:t>
            </a:r>
            <a:r>
              <a:rPr lang="ru-RU" sz="2400" dirty="0">
                <a:solidFill>
                  <a:schemeClr val="bg1"/>
                </a:solidFill>
              </a:rPr>
              <a:t>2.-2.5 м.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 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>
                <a:solidFill>
                  <a:schemeClr val="bg1"/>
                </a:solidFill>
              </a:rPr>
              <a:t>условиях нарастающей глобальной конфронтации и </a:t>
            </a:r>
            <a:r>
              <a:rPr lang="ru-RU" sz="2400" dirty="0" smtClean="0">
                <a:solidFill>
                  <a:schemeClr val="bg1"/>
                </a:solidFill>
              </a:rPr>
              <a:t> вооруженных  конфликтов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 </a:t>
            </a:r>
            <a:r>
              <a:rPr lang="ru-RU" sz="2400" dirty="0" smtClean="0">
                <a:solidFill>
                  <a:schemeClr val="bg1"/>
                </a:solidFill>
              </a:rPr>
              <a:t> атакующая </a:t>
            </a:r>
            <a:r>
              <a:rPr lang="ru-RU" sz="2400" dirty="0">
                <a:solidFill>
                  <a:schemeClr val="bg1"/>
                </a:solidFill>
              </a:rPr>
              <a:t>ракета просто «не увидит» при атаках с воздуха наших </a:t>
            </a:r>
            <a:r>
              <a:rPr lang="ru-RU" sz="2400" dirty="0" err="1" smtClean="0">
                <a:solidFill>
                  <a:schemeClr val="bg1"/>
                </a:solidFill>
              </a:rPr>
              <a:t>теплогенерато</a:t>
            </a:r>
            <a:r>
              <a:rPr lang="ru-RU" sz="2400" dirty="0" smtClean="0">
                <a:solidFill>
                  <a:schemeClr val="bg1"/>
                </a:solidFill>
              </a:rPr>
              <a:t>-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 ров </a:t>
            </a:r>
            <a:r>
              <a:rPr lang="ru-RU" sz="2400" dirty="0">
                <a:solidFill>
                  <a:schemeClr val="bg1"/>
                </a:solidFill>
              </a:rPr>
              <a:t>даже установленных на крышах зданий, они малозаметны для </a:t>
            </a:r>
            <a:r>
              <a:rPr lang="ru-RU" sz="2400" dirty="0" err="1">
                <a:solidFill>
                  <a:schemeClr val="bg1"/>
                </a:solidFill>
              </a:rPr>
              <a:t>тепловизоров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самонаведения </a:t>
            </a:r>
            <a:r>
              <a:rPr lang="ru-RU" sz="2400" dirty="0">
                <a:solidFill>
                  <a:schemeClr val="bg1"/>
                </a:solidFill>
              </a:rPr>
              <a:t>и для </a:t>
            </a:r>
            <a:r>
              <a:rPr lang="ru-RU" sz="2400" dirty="0" err="1">
                <a:solidFill>
                  <a:schemeClr val="bg1"/>
                </a:solidFill>
              </a:rPr>
              <a:t>дронов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Calibri" panose="020F050202020403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03" y="1185916"/>
            <a:ext cx="3767581" cy="24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407470" y="433137"/>
            <a:ext cx="11239098" cy="2101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300" dirty="0" err="1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Аватар</a:t>
            </a:r>
            <a:r>
              <a:rPr lang="ru-RU" sz="33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 котельной и реализации</a:t>
            </a:r>
            <a:endParaRPr lang="ru-RU" sz="3300" dirty="0">
              <a:solidFill>
                <a:schemeClr val="bg1"/>
              </a:solidFill>
              <a:latin typeface="Roboto Slab Medium" pitchFamily="2" charset="0"/>
              <a:ea typeface="Roboto Slab Medium" pitchFamily="2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39588" y="1169706"/>
            <a:ext cx="11283322" cy="5089928"/>
            <a:chOff x="339588" y="1169706"/>
            <a:chExt cx="11283322" cy="508992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237" y="1175049"/>
              <a:ext cx="3377966" cy="259544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88" y="1169707"/>
              <a:ext cx="4139197" cy="261344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494" y="1169706"/>
              <a:ext cx="3366416" cy="508992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188" y="4007464"/>
              <a:ext cx="2748597" cy="225217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237" y="4007464"/>
              <a:ext cx="2999213" cy="2252170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579270"/>
            <a:ext cx="3457956" cy="2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07470" y="433137"/>
            <a:ext cx="11239098" cy="2101148"/>
            <a:chOff x="407470" y="433137"/>
            <a:chExt cx="11239098" cy="2101148"/>
          </a:xfrm>
        </p:grpSpPr>
        <p:sp>
          <p:nvSpPr>
            <p:cNvPr id="4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239098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Сотовый котел – лидер для систем </a:t>
              </a:r>
            </a:p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крышной  </a:t>
              </a:r>
              <a:r>
                <a:rPr lang="ru-RU" sz="3300" dirty="0" err="1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теплогенерации</a:t>
              </a: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.</a:t>
              </a:r>
              <a:endParaRPr lang="ru-RU" sz="33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6" name="Блок-схема: процесс 5"/>
            <p:cNvSpPr/>
            <p:nvPr/>
          </p:nvSpPr>
          <p:spPr>
            <a:xfrm>
              <a:off x="539013" y="1648575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Объект 5"/>
          <p:cNvSpPr txBox="1">
            <a:spLocks/>
          </p:cNvSpPr>
          <p:nvPr/>
        </p:nvSpPr>
        <p:spPr>
          <a:xfrm>
            <a:off x="5541507" y="4754462"/>
            <a:ext cx="1781226" cy="215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Поколение 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   </a:t>
            </a:r>
            <a:r>
              <a:rPr lang="ru-RU" sz="2200" dirty="0" smtClean="0">
                <a:solidFill>
                  <a:schemeClr val="bg1"/>
                </a:solidFill>
              </a:rPr>
              <a:t>    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5" name="Объект 5"/>
          <p:cNvSpPr txBox="1">
            <a:spLocks/>
          </p:cNvSpPr>
          <p:nvPr/>
        </p:nvSpPr>
        <p:spPr>
          <a:xfrm>
            <a:off x="9077274" y="4754462"/>
            <a:ext cx="1781226" cy="215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Поколение 4+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   </a:t>
            </a:r>
            <a:r>
              <a:rPr lang="ru-RU" sz="2200" dirty="0" smtClean="0">
                <a:solidFill>
                  <a:schemeClr val="bg1"/>
                </a:solidFill>
              </a:rPr>
              <a:t>    </a:t>
            </a:r>
            <a:endParaRPr lang="ru-RU" sz="2200" dirty="0">
              <a:solidFill>
                <a:schemeClr val="bg1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638300" y="1703426"/>
            <a:ext cx="9342034" cy="3056834"/>
            <a:chOff x="1638300" y="1515167"/>
            <a:chExt cx="9342034" cy="305683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018" y="1515167"/>
              <a:ext cx="2252947" cy="300318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300" y="1517407"/>
              <a:ext cx="2251365" cy="300107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7137" y="1515167"/>
              <a:ext cx="2293197" cy="3056834"/>
            </a:xfrm>
            <a:prstGeom prst="rect">
              <a:avLst/>
            </a:prstGeom>
          </p:spPr>
        </p:pic>
        <p:sp>
          <p:nvSpPr>
            <p:cNvPr id="12" name="Стрелка вправо 11"/>
            <p:cNvSpPr/>
            <p:nvPr/>
          </p:nvSpPr>
          <p:spPr>
            <a:xfrm>
              <a:off x="7584733" y="2942771"/>
              <a:ext cx="1012981" cy="42564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4058385" y="2942771"/>
              <a:ext cx="1012981" cy="42564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20534" y="5253316"/>
            <a:ext cx="10653873" cy="1319712"/>
            <a:chOff x="620534" y="5253316"/>
            <a:chExt cx="10653873" cy="1319712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620534" y="5316299"/>
              <a:ext cx="4739762" cy="1256729"/>
              <a:chOff x="1081938" y="5430255"/>
              <a:chExt cx="4739762" cy="1256729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1081938" y="5430255"/>
                <a:ext cx="4739762" cy="1256729"/>
                <a:chOff x="1081938" y="5268330"/>
                <a:chExt cx="4739762" cy="1256729"/>
              </a:xfrm>
            </p:grpSpPr>
            <p:sp>
              <p:nvSpPr>
                <p:cNvPr id="16" name="Объект 5"/>
                <p:cNvSpPr txBox="1">
                  <a:spLocks/>
                </p:cNvSpPr>
                <p:nvPr/>
              </p:nvSpPr>
              <p:spPr>
                <a:xfrm>
                  <a:off x="1526831" y="5302084"/>
                  <a:ext cx="359399" cy="54741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ru-RU" sz="3600" dirty="0" smtClean="0">
                      <a:solidFill>
                        <a:schemeClr val="bg1"/>
                      </a:solidFill>
                    </a:rPr>
                    <a:t>С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ru-RU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2400" dirty="0" smtClean="0">
                      <a:solidFill>
                        <a:schemeClr val="bg1"/>
                      </a:solidFill>
                    </a:rPr>
                    <a:t>    </a:t>
                  </a:r>
                </a:p>
                <a:p>
                  <a:pPr marL="0" indent="0">
                    <a:buNone/>
                  </a:pPr>
                  <a:r>
                    <a:rPr lang="ru-RU" sz="2400" dirty="0" smtClean="0">
                      <a:solidFill>
                        <a:schemeClr val="bg1"/>
                      </a:solidFill>
                    </a:rPr>
                    <a:t>        </a:t>
                  </a:r>
                  <a:r>
                    <a:rPr lang="ru-RU" sz="2200" dirty="0" smtClean="0">
                      <a:solidFill>
                        <a:schemeClr val="bg1"/>
                      </a:solidFill>
                    </a:rPr>
                    <a:t>    </a:t>
                  </a:r>
                  <a:endParaRPr lang="ru-RU" sz="2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Объект 5"/>
                <p:cNvSpPr txBox="1">
                  <a:spLocks/>
                </p:cNvSpPr>
                <p:nvPr/>
              </p:nvSpPr>
              <p:spPr>
                <a:xfrm>
                  <a:off x="1236658" y="5810741"/>
                  <a:ext cx="1359244" cy="54741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3600" dirty="0" smtClean="0">
                      <a:solidFill>
                        <a:schemeClr val="bg1"/>
                      </a:solidFill>
                    </a:rPr>
                    <a:t>G </a:t>
                  </a:r>
                  <a:r>
                    <a:rPr lang="en-US" sz="2400" dirty="0" smtClean="0">
                      <a:solidFill>
                        <a:schemeClr val="bg1"/>
                      </a:solidFill>
                    </a:rPr>
                    <a:t>x </a:t>
                  </a:r>
                  <a:r>
                    <a:rPr lang="en-US" sz="3600" dirty="0" smtClean="0">
                      <a:solidFill>
                        <a:schemeClr val="bg1"/>
                      </a:solidFill>
                    </a:rPr>
                    <a:t>L</a:t>
                  </a:r>
                  <a:endParaRPr lang="ru-RU" sz="3600" dirty="0" smtClean="0">
                    <a:solidFill>
                      <a:schemeClr val="bg1"/>
                    </a:solidFill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ru-RU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2400" dirty="0" smtClean="0">
                      <a:solidFill>
                        <a:schemeClr val="bg1"/>
                      </a:solidFill>
                    </a:rPr>
                    <a:t>    </a:t>
                  </a:r>
                </a:p>
                <a:p>
                  <a:pPr marL="0" indent="0">
                    <a:buNone/>
                  </a:pPr>
                  <a:r>
                    <a:rPr lang="ru-RU" sz="2400" dirty="0" smtClean="0">
                      <a:solidFill>
                        <a:schemeClr val="bg1"/>
                      </a:solidFill>
                    </a:rPr>
                    <a:t>        </a:t>
                  </a:r>
                  <a:r>
                    <a:rPr lang="ru-RU" sz="2200" dirty="0" smtClean="0">
                      <a:solidFill>
                        <a:schemeClr val="bg1"/>
                      </a:solidFill>
                    </a:rPr>
                    <a:t>    </a:t>
                  </a:r>
                  <a:endParaRPr lang="ru-RU" sz="2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Минус 17"/>
                <p:cNvSpPr/>
                <p:nvPr/>
              </p:nvSpPr>
              <p:spPr>
                <a:xfrm>
                  <a:off x="1242611" y="5810741"/>
                  <a:ext cx="927837" cy="45719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Овал 18"/>
                <p:cNvSpPr/>
                <p:nvPr/>
              </p:nvSpPr>
              <p:spPr>
                <a:xfrm>
                  <a:off x="1081938" y="5268330"/>
                  <a:ext cx="1327888" cy="1256729"/>
                </a:xfrm>
                <a:prstGeom prst="ellipse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Объект 5"/>
                <p:cNvSpPr txBox="1">
                  <a:spLocks/>
                </p:cNvSpPr>
                <p:nvPr/>
              </p:nvSpPr>
              <p:spPr>
                <a:xfrm>
                  <a:off x="2615341" y="5721857"/>
                  <a:ext cx="3206359" cy="54741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3600" dirty="0" smtClean="0">
                      <a:solidFill>
                        <a:schemeClr val="bg1"/>
                      </a:solidFill>
                    </a:rPr>
                    <a:t>512         606</a:t>
                  </a:r>
                  <a:endParaRPr lang="ru-RU" sz="3600" dirty="0" smtClean="0">
                    <a:solidFill>
                      <a:schemeClr val="bg1"/>
                    </a:solidFill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ru-RU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2400" dirty="0" smtClean="0">
                      <a:solidFill>
                        <a:schemeClr val="bg1"/>
                      </a:solidFill>
                    </a:rPr>
                    <a:t>    </a:t>
                  </a:r>
                </a:p>
                <a:p>
                  <a:pPr marL="0" indent="0">
                    <a:buNone/>
                  </a:pPr>
                  <a:r>
                    <a:rPr lang="ru-RU" sz="2400" dirty="0" smtClean="0">
                      <a:solidFill>
                        <a:schemeClr val="bg1"/>
                      </a:solidFill>
                    </a:rPr>
                    <a:t>        </a:t>
                  </a:r>
                  <a:r>
                    <a:rPr lang="ru-RU" sz="2200" dirty="0" smtClean="0">
                      <a:solidFill>
                        <a:schemeClr val="bg1"/>
                      </a:solidFill>
                    </a:rPr>
                    <a:t>    </a:t>
                  </a:r>
                  <a:endParaRPr lang="ru-RU" sz="2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4" name="Стрелка вправо 23"/>
              <p:cNvSpPr/>
              <p:nvPr/>
            </p:nvSpPr>
            <p:spPr>
              <a:xfrm>
                <a:off x="3490115" y="5978887"/>
                <a:ext cx="750492" cy="323925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Прямоугольник 26"/>
            <p:cNvSpPr/>
            <p:nvPr/>
          </p:nvSpPr>
          <p:spPr>
            <a:xfrm>
              <a:off x="2922494" y="5253316"/>
              <a:ext cx="80578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400" dirty="0" smtClean="0">
                  <a:solidFill>
                    <a:schemeClr val="bg1"/>
                  </a:solidFill>
                  <a:latin typeface="YS Text"/>
                </a:rPr>
                <a:t>Коэффициент габаритно-весовой эффективности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448" y="5927555"/>
              <a:ext cx="4550959" cy="277599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810947" y="5397909"/>
            <a:ext cx="1359244" cy="1056067"/>
            <a:chOff x="1236658" y="5302084"/>
            <a:chExt cx="1359244" cy="1056067"/>
          </a:xfrm>
        </p:grpSpPr>
        <p:sp>
          <p:nvSpPr>
            <p:cNvPr id="33" name="Объект 5"/>
            <p:cNvSpPr txBox="1">
              <a:spLocks/>
            </p:cNvSpPr>
            <p:nvPr/>
          </p:nvSpPr>
          <p:spPr>
            <a:xfrm>
              <a:off x="1526831" y="5302084"/>
              <a:ext cx="359399" cy="5474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34" name="Объект 5"/>
            <p:cNvSpPr txBox="1">
              <a:spLocks/>
            </p:cNvSpPr>
            <p:nvPr/>
          </p:nvSpPr>
          <p:spPr>
            <a:xfrm>
              <a:off x="1236658" y="5810741"/>
              <a:ext cx="1359244" cy="5474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36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endParaRPr lang="ru-RU" sz="3600" dirty="0" smtClean="0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Объект 5"/>
          <p:cNvSpPr txBox="1">
            <a:spLocks/>
          </p:cNvSpPr>
          <p:nvPr/>
        </p:nvSpPr>
        <p:spPr>
          <a:xfrm>
            <a:off x="1896681" y="4706606"/>
            <a:ext cx="1781226" cy="215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Поколение 2+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   </a:t>
            </a:r>
            <a:r>
              <a:rPr lang="ru-RU" sz="2200" dirty="0" smtClean="0">
                <a:solidFill>
                  <a:schemeClr val="bg1"/>
                </a:solidFill>
              </a:rPr>
              <a:t>    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71" y="556178"/>
            <a:ext cx="2105856" cy="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8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7470" y="433137"/>
            <a:ext cx="11239098" cy="2101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3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Сравнение с традиционными </a:t>
            </a:r>
            <a:r>
              <a:rPr lang="ru-RU" sz="33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котлами</a:t>
            </a:r>
            <a:r>
              <a:rPr lang="ru-RU" sz="33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.</a:t>
            </a:r>
            <a:endParaRPr lang="ru-RU" sz="3300" dirty="0">
              <a:solidFill>
                <a:schemeClr val="bg1"/>
              </a:solidFill>
              <a:latin typeface="Roboto Slab Medium" pitchFamily="2" charset="0"/>
              <a:ea typeface="Roboto Slab Medium" pitchFamily="2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39013" y="1282816"/>
            <a:ext cx="800903" cy="77152"/>
          </a:xfrm>
          <a:prstGeom prst="flowChartProcess">
            <a:avLst/>
          </a:prstGeom>
          <a:solidFill>
            <a:srgbClr val="039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088490"/>
              </p:ext>
            </p:extLst>
          </p:nvPr>
        </p:nvGraphicFramePr>
        <p:xfrm>
          <a:off x="280608" y="1197372"/>
          <a:ext cx="7384280" cy="306983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82534">
                  <a:extLst>
                    <a:ext uri="{9D8B030D-6E8A-4147-A177-3AD203B41FA5}">
                      <a16:colId xmlns:a16="http://schemas.microsoft.com/office/drawing/2014/main" val="902416845"/>
                    </a:ext>
                  </a:extLst>
                </a:gridCol>
                <a:gridCol w="1255122">
                  <a:extLst>
                    <a:ext uri="{9D8B030D-6E8A-4147-A177-3AD203B41FA5}">
                      <a16:colId xmlns:a16="http://schemas.microsoft.com/office/drawing/2014/main" val="4254079825"/>
                    </a:ext>
                  </a:extLst>
                </a:gridCol>
                <a:gridCol w="1219516">
                  <a:extLst>
                    <a:ext uri="{9D8B030D-6E8A-4147-A177-3AD203B41FA5}">
                      <a16:colId xmlns:a16="http://schemas.microsoft.com/office/drawing/2014/main" val="810481649"/>
                    </a:ext>
                  </a:extLst>
                </a:gridCol>
                <a:gridCol w="1130501">
                  <a:extLst>
                    <a:ext uri="{9D8B030D-6E8A-4147-A177-3AD203B41FA5}">
                      <a16:colId xmlns:a16="http://schemas.microsoft.com/office/drawing/2014/main" val="3985809144"/>
                    </a:ext>
                  </a:extLst>
                </a:gridCol>
                <a:gridCol w="1139402">
                  <a:extLst>
                    <a:ext uri="{9D8B030D-6E8A-4147-A177-3AD203B41FA5}">
                      <a16:colId xmlns:a16="http://schemas.microsoft.com/office/drawing/2014/main" val="3569930473"/>
                    </a:ext>
                  </a:extLst>
                </a:gridCol>
                <a:gridCol w="1157205">
                  <a:extLst>
                    <a:ext uri="{9D8B030D-6E8A-4147-A177-3AD203B41FA5}">
                      <a16:colId xmlns:a16="http://schemas.microsoft.com/office/drawing/2014/main" val="1835558991"/>
                    </a:ext>
                  </a:extLst>
                </a:gridCol>
              </a:tblGrid>
              <a:tr h="5791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 КВЗ3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(Калуга)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Белорус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Дорогобуж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Титан котел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9B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03898"/>
                  </a:ext>
                </a:extLst>
              </a:tr>
              <a:tr h="3406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1,267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138000"/>
                  </a:ext>
                </a:extLst>
              </a:tr>
              <a:tr h="38883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2,634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2,035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181385"/>
                  </a:ext>
                </a:extLst>
              </a:tr>
              <a:tr h="3756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1,251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056893"/>
                  </a:ext>
                </a:extLst>
              </a:tr>
              <a:tr h="3756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1,365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648131"/>
                  </a:ext>
                </a:extLst>
              </a:tr>
              <a:tr h="4307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 (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543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856378"/>
                  </a:ext>
                </a:extLst>
              </a:tr>
              <a:tr h="5791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Мощность/вес/длина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139,8713184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123,4567901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109,7935881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156,7822579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252,2027097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915662"/>
                  </a:ext>
                </a:extLst>
              </a:tr>
            </a:tbl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8186561" y="3264497"/>
            <a:ext cx="3687683" cy="1066911"/>
            <a:chOff x="9513973" y="2103088"/>
            <a:chExt cx="3206359" cy="547410"/>
          </a:xfrm>
        </p:grpSpPr>
        <p:sp>
          <p:nvSpPr>
            <p:cNvPr id="16" name="Объект 5"/>
            <p:cNvSpPr txBox="1">
              <a:spLocks/>
            </p:cNvSpPr>
            <p:nvPr/>
          </p:nvSpPr>
          <p:spPr>
            <a:xfrm>
              <a:off x="9513973" y="2103088"/>
              <a:ext cx="3206359" cy="5474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5000" dirty="0" smtClean="0">
                  <a:solidFill>
                    <a:schemeClr val="bg1"/>
                  </a:solidFill>
                </a:rPr>
                <a:t>120</a:t>
              </a:r>
              <a:r>
                <a:rPr lang="en-US" sz="5000" dirty="0" smtClean="0">
                  <a:solidFill>
                    <a:schemeClr val="bg1"/>
                  </a:solidFill>
                </a:rPr>
                <a:t>         </a:t>
              </a:r>
              <a:r>
                <a:rPr lang="ru-RU" sz="5000" dirty="0" smtClean="0">
                  <a:solidFill>
                    <a:schemeClr val="bg1"/>
                  </a:solidFill>
                </a:rPr>
                <a:t>250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1" name="Стрелка вправо 10"/>
            <p:cNvSpPr/>
            <p:nvPr/>
          </p:nvSpPr>
          <p:spPr>
            <a:xfrm>
              <a:off x="10622691" y="2164267"/>
              <a:ext cx="793317" cy="248367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219200" y="4588314"/>
            <a:ext cx="5230895" cy="2017906"/>
            <a:chOff x="1219200" y="4588314"/>
            <a:chExt cx="5230895" cy="201790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218" y="4588314"/>
              <a:ext cx="2209877" cy="201790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4588314"/>
              <a:ext cx="2357716" cy="2017906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8005893" y="4269930"/>
            <a:ext cx="4049020" cy="2336288"/>
            <a:chOff x="8005893" y="4269930"/>
            <a:chExt cx="4049020" cy="233628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411" y="4300758"/>
              <a:ext cx="3886822" cy="2305460"/>
            </a:xfrm>
            <a:prstGeom prst="rect">
              <a:avLst/>
            </a:prstGeom>
          </p:spPr>
        </p:pic>
        <p:sp>
          <p:nvSpPr>
            <p:cNvPr id="24" name="Объект 5"/>
            <p:cNvSpPr txBox="1">
              <a:spLocks/>
            </p:cNvSpPr>
            <p:nvPr/>
          </p:nvSpPr>
          <p:spPr>
            <a:xfrm>
              <a:off x="8005893" y="4269930"/>
              <a:ext cx="4049020" cy="5648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500" dirty="0" smtClean="0"/>
                <a:t>Традиционный с горелкой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26" name="Объект 5"/>
            <p:cNvSpPr txBox="1">
              <a:spLocks/>
            </p:cNvSpPr>
            <p:nvPr/>
          </p:nvSpPr>
          <p:spPr>
            <a:xfrm>
              <a:off x="8513693" y="5032405"/>
              <a:ext cx="1456573" cy="5648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2700" dirty="0" smtClean="0">
                  <a:solidFill>
                    <a:schemeClr val="bg1"/>
                  </a:solidFill>
                </a:rPr>
                <a:t>Сотовый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2700" dirty="0" smtClean="0">
                  <a:solidFill>
                    <a:schemeClr val="bg1"/>
                  </a:solidFill>
                </a:rPr>
                <a:t>котел</a:t>
              </a:r>
            </a:p>
            <a:p>
              <a:pPr marL="0" indent="0" algn="ctr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866288" y="1244067"/>
            <a:ext cx="4103261" cy="2173151"/>
            <a:chOff x="7866288" y="1244067"/>
            <a:chExt cx="4103261" cy="217315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0175273" y="1733985"/>
              <a:ext cx="1540321" cy="1355205"/>
              <a:chOff x="673961" y="5294432"/>
              <a:chExt cx="1513964" cy="1209675"/>
            </a:xfrm>
          </p:grpSpPr>
          <p:sp>
            <p:nvSpPr>
              <p:cNvPr id="12" name="Объект 5"/>
              <p:cNvSpPr txBox="1">
                <a:spLocks/>
              </p:cNvSpPr>
              <p:nvPr/>
            </p:nvSpPr>
            <p:spPr>
              <a:xfrm>
                <a:off x="1118854" y="5352851"/>
                <a:ext cx="359399" cy="5474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ru-RU" sz="3600" dirty="0" smtClean="0">
                    <a:solidFill>
                      <a:schemeClr val="bg1"/>
                    </a:solidFill>
                  </a:rPr>
                  <a:t>С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ru-RU" sz="2400" dirty="0">
                    <a:solidFill>
                      <a:schemeClr val="bg1"/>
                    </a:solidFill>
                  </a:rPr>
                  <a:t> </a:t>
                </a:r>
                <a:r>
                  <a:rPr lang="ru-RU" sz="2400" dirty="0" smtClean="0">
                    <a:solidFill>
                      <a:schemeClr val="bg1"/>
                    </a:solidFill>
                  </a:rPr>
                  <a:t>    </a:t>
                </a:r>
              </a:p>
              <a:p>
                <a:pPr marL="0" indent="0">
                  <a:buNone/>
                </a:pPr>
                <a:r>
                  <a:rPr lang="ru-RU" sz="2400" dirty="0" smtClean="0">
                    <a:solidFill>
                      <a:schemeClr val="bg1"/>
                    </a:solidFill>
                  </a:rPr>
                  <a:t>        </a:t>
                </a:r>
                <a:r>
                  <a:rPr lang="ru-RU" sz="2200" dirty="0" smtClean="0">
                    <a:solidFill>
                      <a:schemeClr val="bg1"/>
                    </a:solidFill>
                  </a:rPr>
                  <a:t>    </a:t>
                </a:r>
                <a:endParaRPr lang="ru-RU" sz="2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Объект 5"/>
              <p:cNvSpPr txBox="1">
                <a:spLocks/>
              </p:cNvSpPr>
              <p:nvPr/>
            </p:nvSpPr>
            <p:spPr>
              <a:xfrm>
                <a:off x="828681" y="5861508"/>
                <a:ext cx="1359244" cy="5474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600" dirty="0" smtClean="0">
                    <a:solidFill>
                      <a:schemeClr val="bg1"/>
                    </a:solidFill>
                  </a:rPr>
                  <a:t>G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x </a:t>
                </a:r>
                <a:r>
                  <a:rPr lang="en-US" sz="3600" dirty="0" smtClean="0">
                    <a:solidFill>
                      <a:schemeClr val="bg1"/>
                    </a:solidFill>
                  </a:rPr>
                  <a:t>L</a:t>
                </a:r>
                <a:endParaRPr lang="ru-RU" sz="3600" dirty="0" smtClean="0">
                  <a:solidFill>
                    <a:schemeClr val="bg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ru-RU" sz="2400" dirty="0">
                    <a:solidFill>
                      <a:schemeClr val="bg1"/>
                    </a:solidFill>
                  </a:rPr>
                  <a:t> </a:t>
                </a:r>
                <a:r>
                  <a:rPr lang="ru-RU" sz="2400" dirty="0" smtClean="0">
                    <a:solidFill>
                      <a:schemeClr val="bg1"/>
                    </a:solidFill>
                  </a:rPr>
                  <a:t>    </a:t>
                </a:r>
              </a:p>
              <a:p>
                <a:pPr marL="0" indent="0">
                  <a:buNone/>
                </a:pPr>
                <a:r>
                  <a:rPr lang="ru-RU" sz="2400" dirty="0" smtClean="0">
                    <a:solidFill>
                      <a:schemeClr val="bg1"/>
                    </a:solidFill>
                  </a:rPr>
                  <a:t>        </a:t>
                </a:r>
                <a:r>
                  <a:rPr lang="ru-RU" sz="2200" dirty="0" smtClean="0">
                    <a:solidFill>
                      <a:schemeClr val="bg1"/>
                    </a:solidFill>
                  </a:rPr>
                  <a:t>    </a:t>
                </a:r>
                <a:endParaRPr lang="ru-RU" sz="2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Минус 13"/>
              <p:cNvSpPr/>
              <p:nvPr/>
            </p:nvSpPr>
            <p:spPr>
              <a:xfrm>
                <a:off x="834634" y="5861508"/>
                <a:ext cx="927837" cy="45719"/>
              </a:xfrm>
              <a:prstGeom prst="mathMinus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673961" y="5294432"/>
                <a:ext cx="1327888" cy="1209675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Объект 5"/>
            <p:cNvSpPr txBox="1">
              <a:spLocks/>
            </p:cNvSpPr>
            <p:nvPr/>
          </p:nvSpPr>
          <p:spPr>
            <a:xfrm>
              <a:off x="8237289" y="2000219"/>
              <a:ext cx="1634474" cy="822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 smtClean="0">
                  <a:solidFill>
                    <a:srgbClr val="FFFF00"/>
                  </a:solidFill>
                </a:rPr>
                <a:t>Мощность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9" name="Объект 5"/>
            <p:cNvSpPr txBox="1">
              <a:spLocks/>
            </p:cNvSpPr>
            <p:nvPr/>
          </p:nvSpPr>
          <p:spPr>
            <a:xfrm>
              <a:off x="8186560" y="2594480"/>
              <a:ext cx="2374984" cy="8227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 smtClean="0">
                  <a:solidFill>
                    <a:srgbClr val="FFFF00"/>
                  </a:solidFill>
                </a:rPr>
                <a:t>Вес х длина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186560" y="2488740"/>
              <a:ext cx="1685203" cy="457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6288" y="1244067"/>
              <a:ext cx="4103261" cy="250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132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407470" y="433137"/>
            <a:ext cx="11910036" cy="2101148"/>
            <a:chOff x="407470" y="433137"/>
            <a:chExt cx="11910036" cy="2101148"/>
          </a:xfrm>
        </p:grpSpPr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910036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Достижение цели нашей инновации:</a:t>
              </a:r>
            </a:p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.          </a:t>
              </a:r>
              <a:r>
                <a:rPr lang="ru-RU" sz="24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Сравнение тарифов именно на производство тепловой энергии</a:t>
              </a:r>
              <a:endParaRPr lang="ru-RU" sz="24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6" name="Блок-схема: процесс 5"/>
            <p:cNvSpPr/>
            <p:nvPr/>
          </p:nvSpPr>
          <p:spPr>
            <a:xfrm>
              <a:off x="539013" y="1282816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Объект 5"/>
          <p:cNvSpPr txBox="1">
            <a:spLocks/>
          </p:cNvSpPr>
          <p:nvPr/>
        </p:nvSpPr>
        <p:spPr>
          <a:xfrm rot="20946400">
            <a:off x="4091770" y="1655182"/>
            <a:ext cx="7861871" cy="238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bg1"/>
                </a:solidFill>
              </a:rPr>
              <a:t>Рост тарифов в ЦФО РФ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   </a:t>
            </a:r>
            <a:r>
              <a:rPr lang="ru-RU" sz="2200" dirty="0" smtClean="0">
                <a:solidFill>
                  <a:schemeClr val="bg1"/>
                </a:solidFill>
              </a:rPr>
              <a:t>    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4" y="5988446"/>
            <a:ext cx="2105856" cy="55050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539013" y="1770894"/>
            <a:ext cx="10853086" cy="4379649"/>
            <a:chOff x="539013" y="1770894"/>
            <a:chExt cx="10853086" cy="437964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3" y="1839224"/>
              <a:ext cx="10853086" cy="431131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871" y="1839224"/>
              <a:ext cx="8049788" cy="1493434"/>
            </a:xfrm>
            <a:prstGeom prst="rect">
              <a:avLst/>
            </a:prstGeom>
          </p:spPr>
        </p:pic>
        <p:cxnSp>
          <p:nvCxnSpPr>
            <p:cNvPr id="9" name="Прямая со стрелкой 8"/>
            <p:cNvCxnSpPr/>
            <p:nvPr/>
          </p:nvCxnSpPr>
          <p:spPr>
            <a:xfrm flipV="1">
              <a:off x="2723949" y="1770894"/>
              <a:ext cx="7074475" cy="1455926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diamond" w="sm" len="sm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7350717" y="4460807"/>
              <a:ext cx="3828271" cy="42644"/>
            </a:xfrm>
            <a:prstGeom prst="straightConnector1">
              <a:avLst/>
            </a:prstGeom>
            <a:ln w="63500">
              <a:solidFill>
                <a:srgbClr val="039BE5"/>
              </a:solidFill>
              <a:headEnd type="diamond" w="sm" len="sm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бъект 5"/>
            <p:cNvSpPr txBox="1">
              <a:spLocks/>
            </p:cNvSpPr>
            <p:nvPr/>
          </p:nvSpPr>
          <p:spPr>
            <a:xfrm>
              <a:off x="3309335" y="5235236"/>
              <a:ext cx="8082764" cy="5648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dirty="0" smtClean="0">
                  <a:solidFill>
                    <a:schemeClr val="bg1"/>
                  </a:solidFill>
                </a:rPr>
                <a:t>Уровень тарифов для сотовых котельных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661196" y="3608357"/>
              <a:ext cx="4689521" cy="837280"/>
            </a:xfrm>
            <a:prstGeom prst="line">
              <a:avLst/>
            </a:prstGeom>
            <a:ln w="63500">
              <a:solidFill>
                <a:srgbClr val="039BE5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V="1">
              <a:off x="2723949" y="2406316"/>
              <a:ext cx="8065971" cy="884330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diamond" w="sm" len="sm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661196" y="3986230"/>
              <a:ext cx="4689521" cy="837280"/>
            </a:xfrm>
            <a:prstGeom prst="line">
              <a:avLst/>
            </a:prstGeom>
            <a:ln w="63500">
              <a:solidFill>
                <a:srgbClr val="039BE5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350717" y="4829047"/>
              <a:ext cx="3828271" cy="42644"/>
            </a:xfrm>
            <a:prstGeom prst="straightConnector1">
              <a:avLst/>
            </a:prstGeom>
            <a:ln w="63500">
              <a:solidFill>
                <a:srgbClr val="039BE5"/>
              </a:solidFill>
              <a:headEnd type="diamond" w="sm" len="sm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716" y="4482360"/>
              <a:ext cx="3828271" cy="43281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195" y="3579336"/>
              <a:ext cx="488297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88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539013" y="1282816"/>
            <a:ext cx="800903" cy="77152"/>
          </a:xfrm>
          <a:prstGeom prst="flowChartProcess">
            <a:avLst/>
          </a:prstGeom>
          <a:solidFill>
            <a:srgbClr val="039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918880"/>
              </p:ext>
            </p:extLst>
          </p:nvPr>
        </p:nvGraphicFramePr>
        <p:xfrm>
          <a:off x="305870" y="424168"/>
          <a:ext cx="11538540" cy="650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4" imgW="5993980" imgH="337770" progId="CorelDraw.Graphic.17">
                  <p:embed/>
                </p:oleObj>
              </mc:Choice>
              <mc:Fallback>
                <p:oleObj name="CorelDRAW" r:id="rId4" imgW="5993980" imgH="33777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870" y="424168"/>
                        <a:ext cx="11538540" cy="650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90" y="1192875"/>
            <a:ext cx="9414151" cy="55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94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7470" y="433137"/>
            <a:ext cx="11239098" cy="2101148"/>
            <a:chOff x="407470" y="433137"/>
            <a:chExt cx="11239098" cy="2101148"/>
          </a:xfrm>
        </p:grpSpPr>
        <p:sp>
          <p:nvSpPr>
            <p:cNvPr id="4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239098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Контакты.</a:t>
              </a:r>
              <a:endParaRPr lang="ru-RU" sz="33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539013" y="1282816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Объект 5"/>
          <p:cNvSpPr txBox="1">
            <a:spLocks/>
          </p:cNvSpPr>
          <p:nvPr/>
        </p:nvSpPr>
        <p:spPr>
          <a:xfrm>
            <a:off x="417565" y="2255971"/>
            <a:ext cx="8223788" cy="55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ЕГОРОВ </a:t>
            </a:r>
            <a:r>
              <a:rPr lang="ru-RU" sz="3600" dirty="0">
                <a:solidFill>
                  <a:schemeClr val="bg1"/>
                </a:solidFill>
              </a:rPr>
              <a:t>ЮРИЙ НИКОЛАЕВИЧ</a:t>
            </a:r>
          </a:p>
          <a:p>
            <a:pPr marL="0" indent="0">
              <a:buNone/>
            </a:pP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41" y="573763"/>
            <a:ext cx="3007494" cy="7862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31" y="4572000"/>
            <a:ext cx="9178096" cy="17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7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5"/>
          <p:cNvSpPr>
            <a:spLocks noGrp="1"/>
          </p:cNvSpPr>
          <p:nvPr>
            <p:ph idx="1"/>
          </p:nvPr>
        </p:nvSpPr>
        <p:spPr>
          <a:xfrm>
            <a:off x="349719" y="1912658"/>
            <a:ext cx="10401700" cy="42062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Модернизация (например, перевод на газ) </a:t>
            </a:r>
            <a:r>
              <a:rPr lang="ru-RU" sz="2400" dirty="0" err="1" smtClean="0">
                <a:solidFill>
                  <a:schemeClr val="bg1"/>
                </a:solidFill>
              </a:rPr>
              <a:t>сущест</a:t>
            </a:r>
            <a:r>
              <a:rPr lang="ru-RU" sz="2400" dirty="0" smtClean="0">
                <a:solidFill>
                  <a:schemeClr val="bg1"/>
                </a:solidFill>
              </a:rPr>
              <a:t>-</a:t>
            </a:r>
          </a:p>
          <a:p>
            <a:pPr marL="0" indent="0"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вующих</a:t>
            </a:r>
            <a:r>
              <a:rPr lang="ru-RU" sz="2400" dirty="0" smtClean="0">
                <a:solidFill>
                  <a:schemeClr val="bg1"/>
                </a:solidFill>
              </a:rPr>
              <a:t>  систем,  теплоснабжения с  сохранением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самой централизованной схемы теплоснабжения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требует огромных капиталовложений 700 млн. до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1 млрд 200 млн. </a:t>
            </a:r>
            <a:r>
              <a:rPr lang="ru-RU" sz="2400" dirty="0" err="1" smtClean="0">
                <a:solidFill>
                  <a:schemeClr val="bg1"/>
                </a:solidFill>
              </a:rPr>
              <a:t>руб</a:t>
            </a:r>
            <a:r>
              <a:rPr lang="ru-RU" sz="2400" dirty="0" smtClean="0">
                <a:solidFill>
                  <a:schemeClr val="bg1"/>
                </a:solidFill>
              </a:rPr>
              <a:t>  с  окупаемостью  12-20  лет,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что делает генерацию тепловой энергии </a:t>
            </a:r>
            <a:r>
              <a:rPr lang="ru-RU" sz="2400" dirty="0" err="1" smtClean="0">
                <a:solidFill>
                  <a:schemeClr val="bg1"/>
                </a:solidFill>
              </a:rPr>
              <a:t>инвести</a:t>
            </a:r>
            <a:r>
              <a:rPr lang="ru-RU" sz="2400" dirty="0" smtClean="0">
                <a:solidFill>
                  <a:schemeClr val="bg1"/>
                </a:solidFill>
              </a:rPr>
              <a:t>-</a:t>
            </a:r>
          </a:p>
          <a:p>
            <a:pPr marL="0" indent="0"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ционно</a:t>
            </a:r>
            <a:r>
              <a:rPr lang="ru-RU" sz="2400" dirty="0" smtClean="0">
                <a:solidFill>
                  <a:schemeClr val="bg1"/>
                </a:solidFill>
              </a:rPr>
              <a:t>  непривлекательной   и  препятствует </a:t>
            </a:r>
            <a:r>
              <a:rPr lang="ru-RU" sz="2400" dirty="0" err="1" smtClean="0">
                <a:solidFill>
                  <a:schemeClr val="bg1"/>
                </a:solidFill>
              </a:rPr>
              <a:t>мо</a:t>
            </a:r>
            <a:r>
              <a:rPr lang="ru-RU" sz="2400" dirty="0" smtClean="0">
                <a:solidFill>
                  <a:schemeClr val="bg1"/>
                </a:solidFill>
              </a:rPr>
              <a:t>-</a:t>
            </a:r>
          </a:p>
          <a:p>
            <a:pPr marL="0" indent="0"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дернизации</a:t>
            </a:r>
            <a:r>
              <a:rPr lang="ru-RU" sz="2400" dirty="0" smtClean="0">
                <a:solidFill>
                  <a:schemeClr val="bg1"/>
                </a:solidFill>
              </a:rPr>
              <a:t> основных фондов именно в малых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городах.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      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    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92" y="1282816"/>
            <a:ext cx="4787451" cy="504178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07470" y="433137"/>
            <a:ext cx="11239098" cy="2101148"/>
            <a:chOff x="407470" y="433137"/>
            <a:chExt cx="11239098" cy="2101148"/>
          </a:xfrm>
        </p:grpSpPr>
        <p:sp>
          <p:nvSpPr>
            <p:cNvPr id="4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239098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Проблемы централизованного теплоснабжения</a:t>
              </a:r>
            </a:p>
            <a:p>
              <a:pPr marL="0" indent="0">
                <a:buNone/>
              </a:pPr>
              <a:r>
                <a:rPr lang="ru-RU" sz="3300" dirty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м</a:t>
              </a: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алых городов</a:t>
              </a:r>
              <a:endParaRPr lang="ru-RU" sz="33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6" name="Блок-схема: процесс 5"/>
            <p:cNvSpPr/>
            <p:nvPr/>
          </p:nvSpPr>
          <p:spPr>
            <a:xfrm>
              <a:off x="539013" y="1648575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169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49719" y="1906841"/>
            <a:ext cx="10584580" cy="45046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1. Малые города с населением 10-50 </a:t>
            </a:r>
            <a:r>
              <a:rPr lang="ru-RU" sz="2400" dirty="0" err="1" smtClean="0">
                <a:solidFill>
                  <a:schemeClr val="bg1"/>
                </a:solidFill>
              </a:rPr>
              <a:t>тыс.человек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обычно имеют централизованные или системы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теплоснабжения с 2-3 котельными.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2. Потери тепла в теплосетях составляют от  30 до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50%.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4. Большинство теплосетей сильно изношены, </a:t>
            </a:r>
            <a:r>
              <a:rPr lang="ru-RU" sz="2400" dirty="0" err="1" smtClean="0">
                <a:solidFill>
                  <a:schemeClr val="bg1"/>
                </a:solidFill>
              </a:rPr>
              <a:t>мо</a:t>
            </a:r>
            <a:r>
              <a:rPr lang="ru-RU" sz="2400" dirty="0" smtClean="0">
                <a:solidFill>
                  <a:schemeClr val="bg1"/>
                </a:solidFill>
              </a:rPr>
              <a:t>-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</a:t>
            </a:r>
            <a:r>
              <a:rPr lang="ru-RU" sz="2400" dirty="0" err="1" smtClean="0">
                <a:solidFill>
                  <a:schemeClr val="bg1"/>
                </a:solidFill>
              </a:rPr>
              <a:t>рально</a:t>
            </a:r>
            <a:r>
              <a:rPr lang="ru-RU" sz="2400" dirty="0" smtClean="0">
                <a:solidFill>
                  <a:schemeClr val="bg1"/>
                </a:solidFill>
              </a:rPr>
              <a:t> полностью устарели и нередко приводят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к катастрофам.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07470" y="433137"/>
            <a:ext cx="11784530" cy="2101148"/>
            <a:chOff x="407470" y="433137"/>
            <a:chExt cx="11784530" cy="2101148"/>
          </a:xfrm>
        </p:grpSpPr>
        <p:sp>
          <p:nvSpPr>
            <p:cNvPr id="7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784530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Опасная ущербность централизованного</a:t>
              </a:r>
            </a:p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теплоснабжения малых  городов </a:t>
              </a:r>
              <a:endParaRPr lang="ru-RU" sz="33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8" name="Блок-схема: процесс 7"/>
            <p:cNvSpPr/>
            <p:nvPr/>
          </p:nvSpPr>
          <p:spPr>
            <a:xfrm>
              <a:off x="539013" y="1648575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45" y="1022750"/>
            <a:ext cx="4104457" cy="5013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0" y="5788693"/>
            <a:ext cx="2105856" cy="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 Переславле-Залесском рухнула труба главной городской котельн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1446" y="266117"/>
            <a:ext cx="3484342" cy="6343285"/>
          </a:xfrm>
          <a:prstGeom prst="rect">
            <a:avLst/>
          </a:prstGeom>
        </p:spPr>
      </p:pic>
      <p:sp>
        <p:nvSpPr>
          <p:cNvPr id="6" name="Выноска со стрелкой вправо 5"/>
          <p:cNvSpPr/>
          <p:nvPr/>
        </p:nvSpPr>
        <p:spPr>
          <a:xfrm>
            <a:off x="404262" y="2151529"/>
            <a:ext cx="6113080" cy="306223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144"/>
            </a:avLst>
          </a:prstGeom>
          <a:solidFill>
            <a:srgbClr val="33CCCC"/>
          </a:solidFill>
          <a:ln w="28575">
            <a:solidFill>
              <a:srgbClr val="25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4262" y="2150597"/>
            <a:ext cx="47294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517C"/>
                </a:solidFill>
                <a:latin typeface="Calibri" panose="020F0502020204030204" pitchFamily="34" charset="0"/>
                <a:ea typeface="Roboto Slab Medium" pitchFamily="2" charset="0"/>
              </a:rPr>
              <a:t>Катастрофическое </a:t>
            </a:r>
            <a:endParaRPr lang="ru-RU" sz="3200" dirty="0" smtClean="0">
              <a:solidFill>
                <a:srgbClr val="00517C"/>
              </a:solidFill>
              <a:latin typeface="Calibri" panose="020F0502020204030204" pitchFamily="34" charset="0"/>
              <a:ea typeface="Roboto Slab Medium" pitchFamily="2" charset="0"/>
            </a:endParaRPr>
          </a:p>
          <a:p>
            <a:pPr algn="ctr"/>
            <a:r>
              <a:rPr lang="ru-RU" sz="3200" dirty="0" smtClean="0">
                <a:solidFill>
                  <a:srgbClr val="00517C"/>
                </a:solidFill>
                <a:latin typeface="Calibri" panose="020F0502020204030204" pitchFamily="34" charset="0"/>
                <a:ea typeface="Roboto Slab Medium" pitchFamily="2" charset="0"/>
              </a:rPr>
              <a:t>разрушение </a:t>
            </a:r>
          </a:p>
          <a:p>
            <a:pPr algn="ctr"/>
            <a:r>
              <a:rPr lang="ru-RU" sz="3200" dirty="0" smtClean="0">
                <a:solidFill>
                  <a:srgbClr val="00517C"/>
                </a:solidFill>
                <a:latin typeface="Calibri" panose="020F0502020204030204" pitchFamily="34" charset="0"/>
                <a:ea typeface="Roboto Slab Medium" pitchFamily="2" charset="0"/>
              </a:rPr>
              <a:t>50-ти метровой </a:t>
            </a:r>
            <a:r>
              <a:rPr lang="ru-RU" sz="3200" dirty="0">
                <a:solidFill>
                  <a:srgbClr val="00517C"/>
                </a:solidFill>
                <a:latin typeface="Calibri" panose="020F0502020204030204" pitchFamily="34" charset="0"/>
                <a:ea typeface="Roboto Slab Medium" pitchFamily="2" charset="0"/>
              </a:rPr>
              <a:t>трубы </a:t>
            </a:r>
            <a:endParaRPr lang="ru-RU" sz="3200" dirty="0" smtClean="0">
              <a:solidFill>
                <a:srgbClr val="00517C"/>
              </a:solidFill>
              <a:latin typeface="Calibri" panose="020F0502020204030204" pitchFamily="34" charset="0"/>
              <a:ea typeface="Roboto Slab Medium" pitchFamily="2" charset="0"/>
            </a:endParaRPr>
          </a:p>
          <a:p>
            <a:pPr algn="ctr"/>
            <a:r>
              <a:rPr lang="ru-RU" sz="3200" dirty="0" smtClean="0">
                <a:solidFill>
                  <a:srgbClr val="00517C"/>
                </a:solidFill>
                <a:latin typeface="Calibri" panose="020F0502020204030204" pitchFamily="34" charset="0"/>
                <a:ea typeface="Roboto Slab Medium" pitchFamily="2" charset="0"/>
              </a:rPr>
              <a:t>центральной </a:t>
            </a:r>
          </a:p>
          <a:p>
            <a:pPr algn="ctr"/>
            <a:r>
              <a:rPr lang="ru-RU" sz="3200" dirty="0" smtClean="0">
                <a:solidFill>
                  <a:srgbClr val="00517C"/>
                </a:solidFill>
                <a:latin typeface="Calibri" panose="020F0502020204030204" pitchFamily="34" charset="0"/>
                <a:ea typeface="Roboto Slab Medium" pitchFamily="2" charset="0"/>
              </a:rPr>
              <a:t>котельной </a:t>
            </a:r>
            <a:r>
              <a:rPr lang="ru-RU" sz="3200" dirty="0">
                <a:solidFill>
                  <a:srgbClr val="00517C"/>
                </a:solidFill>
                <a:latin typeface="Calibri" panose="020F0502020204030204" pitchFamily="34" charset="0"/>
                <a:ea typeface="Roboto Slab Medium" pitchFamily="2" charset="0"/>
              </a:rPr>
              <a:t>малого </a:t>
            </a:r>
            <a:endParaRPr lang="ru-RU" sz="3200" dirty="0" smtClean="0">
              <a:solidFill>
                <a:srgbClr val="00517C"/>
              </a:solidFill>
              <a:latin typeface="Calibri" panose="020F0502020204030204" pitchFamily="34" charset="0"/>
              <a:ea typeface="Roboto Slab Medium" pitchFamily="2" charset="0"/>
            </a:endParaRPr>
          </a:p>
          <a:p>
            <a:pPr algn="ctr"/>
            <a:r>
              <a:rPr lang="ru-RU" sz="3200" dirty="0" smtClean="0">
                <a:solidFill>
                  <a:srgbClr val="00517C"/>
                </a:solidFill>
                <a:latin typeface="Calibri" panose="020F0502020204030204" pitchFamily="34" charset="0"/>
                <a:ea typeface="Roboto Slab Medium" pitchFamily="2" charset="0"/>
              </a:rPr>
              <a:t>города</a:t>
            </a:r>
            <a:endParaRPr lang="ru-RU" sz="3200" dirty="0">
              <a:solidFill>
                <a:srgbClr val="00517C"/>
              </a:solidFill>
              <a:latin typeface="Calibri" panose="020F0502020204030204" pitchFamily="34" charset="0"/>
              <a:ea typeface="Roboto Slab Medium" pitchFamily="2" charset="0"/>
            </a:endParaRPr>
          </a:p>
        </p:txBody>
      </p:sp>
      <p:sp>
        <p:nvSpPr>
          <p:cNvPr id="5" name="Объект 5"/>
          <p:cNvSpPr>
            <a:spLocks noGrp="1"/>
          </p:cNvSpPr>
          <p:nvPr>
            <p:ph idx="1"/>
          </p:nvPr>
        </p:nvSpPr>
        <p:spPr>
          <a:xfrm>
            <a:off x="318537" y="428624"/>
            <a:ext cx="6198805" cy="93345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3200" dirty="0" err="1" smtClean="0">
                <a:solidFill>
                  <a:schemeClr val="bg1"/>
                </a:solidFill>
              </a:rPr>
              <a:t>Г.Переславль</a:t>
            </a:r>
            <a:r>
              <a:rPr lang="ru-RU" sz="3200" dirty="0" smtClean="0">
                <a:solidFill>
                  <a:schemeClr val="bg1"/>
                </a:solidFill>
              </a:rPr>
              <a:t>-Залесский, </a:t>
            </a:r>
          </a:p>
          <a:p>
            <a:pPr marL="0" indent="0" algn="r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Ярославская обл.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      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    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5" y="5788693"/>
            <a:ext cx="2105856" cy="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 txBox="1">
            <a:spLocks/>
          </p:cNvSpPr>
          <p:nvPr/>
        </p:nvSpPr>
        <p:spPr>
          <a:xfrm>
            <a:off x="407470" y="1807564"/>
            <a:ext cx="11574366" cy="4707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Даже перевод на  газ  централизованных  систем в малом городе не избавляет от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системных пороков централизованной схемы: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470" y="3180616"/>
            <a:ext cx="85439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Мощные фундаменты, огромные </a:t>
            </a:r>
            <a:r>
              <a:rPr lang="ru-RU" sz="2400" dirty="0" smtClean="0">
                <a:solidFill>
                  <a:schemeClr val="bg1"/>
                </a:solidFill>
              </a:rPr>
              <a:t>строения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    с большими дымовыми трубами, капиталь-</a:t>
            </a: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</a:t>
            </a:r>
            <a:r>
              <a:rPr lang="ru-RU" sz="2400" dirty="0" err="1" smtClean="0">
                <a:solidFill>
                  <a:schemeClr val="bg1"/>
                </a:solidFill>
              </a:rPr>
              <a:t>ные</a:t>
            </a:r>
            <a:r>
              <a:rPr lang="ru-RU" sz="2400" dirty="0" smtClean="0">
                <a:solidFill>
                  <a:schemeClr val="bg1"/>
                </a:solidFill>
              </a:rPr>
              <a:t> затраты.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Аварии и прорывы теплотрасс.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Большие </a:t>
            </a:r>
            <a:r>
              <a:rPr lang="ru-RU" sz="2400" dirty="0" err="1" smtClean="0">
                <a:solidFill>
                  <a:schemeClr val="bg1"/>
                </a:solidFill>
              </a:rPr>
              <a:t>теплопотери</a:t>
            </a:r>
            <a:r>
              <a:rPr lang="ru-RU" sz="2400" dirty="0" smtClean="0">
                <a:solidFill>
                  <a:schemeClr val="bg1"/>
                </a:solidFill>
              </a:rPr>
              <a:t> в теплосетях.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Рост тарифов на тепловую энергию.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Дотационность</a:t>
            </a:r>
            <a:r>
              <a:rPr lang="ru-RU" sz="2400" dirty="0" smtClean="0">
                <a:solidFill>
                  <a:schemeClr val="bg1"/>
                </a:solidFill>
              </a:rPr>
              <a:t> теплоснабжения (ЖКХ)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Calibri" panose="020F050202020403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7470" y="433137"/>
            <a:ext cx="11239098" cy="2101148"/>
            <a:chOff x="407470" y="433137"/>
            <a:chExt cx="11239098" cy="2101148"/>
          </a:xfrm>
        </p:grpSpPr>
        <p:sp>
          <p:nvSpPr>
            <p:cNvPr id="4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239098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err="1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Дотационность</a:t>
              </a: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 централизованного </a:t>
              </a:r>
            </a:p>
            <a:p>
              <a:pPr marL="0" indent="0">
                <a:buNone/>
              </a:pPr>
              <a:r>
                <a:rPr lang="ru-RU" sz="3300" dirty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т</a:t>
              </a: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еплоснабжения малого города</a:t>
              </a:r>
              <a:endParaRPr lang="ru-RU" sz="33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7" name="Блок-схема: процесс 6"/>
            <p:cNvSpPr/>
            <p:nvPr/>
          </p:nvSpPr>
          <p:spPr>
            <a:xfrm>
              <a:off x="539013" y="1648575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95" y="2971800"/>
            <a:ext cx="5147879" cy="3350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388" y="587699"/>
            <a:ext cx="2105856" cy="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5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407470" y="433137"/>
            <a:ext cx="11239098" cy="2101148"/>
            <a:chOff x="407470" y="433137"/>
            <a:chExt cx="11239098" cy="2101148"/>
          </a:xfrm>
        </p:grpSpPr>
        <p:sp>
          <p:nvSpPr>
            <p:cNvPr id="2" name="Подзаголовок 2"/>
            <p:cNvSpPr txBox="1">
              <a:spLocks/>
            </p:cNvSpPr>
            <p:nvPr/>
          </p:nvSpPr>
          <p:spPr>
            <a:xfrm>
              <a:off x="407470" y="433137"/>
              <a:ext cx="11239098" cy="21011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3300" dirty="0" smtClean="0">
                  <a:solidFill>
                    <a:schemeClr val="bg1"/>
                  </a:solidFill>
                  <a:latin typeface="Roboto Slab Medium" pitchFamily="2" charset="0"/>
                  <a:ea typeface="Roboto Slab Medium" pitchFamily="2" charset="0"/>
                </a:rPr>
                <a:t>Идеи и цель нашей разработки:</a:t>
              </a:r>
              <a:endParaRPr lang="ru-RU" sz="3300" dirty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endParaRPr>
            </a:p>
          </p:txBody>
        </p:sp>
        <p:sp>
          <p:nvSpPr>
            <p:cNvPr id="15" name="Блок-схема: процесс 14"/>
            <p:cNvSpPr/>
            <p:nvPr/>
          </p:nvSpPr>
          <p:spPr>
            <a:xfrm>
              <a:off x="539013" y="1282816"/>
              <a:ext cx="800903" cy="77152"/>
            </a:xfrm>
            <a:prstGeom prst="flowChartProcess">
              <a:avLst/>
            </a:prstGeom>
            <a:solidFill>
              <a:srgbClr val="039B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07470" y="1591287"/>
            <a:ext cx="12364391" cy="4972435"/>
            <a:chOff x="407470" y="1591287"/>
            <a:chExt cx="12364391" cy="4972435"/>
          </a:xfrm>
        </p:grpSpPr>
        <p:sp>
          <p:nvSpPr>
            <p:cNvPr id="4" name="Объект 5"/>
            <p:cNvSpPr txBox="1">
              <a:spLocks/>
            </p:cNvSpPr>
            <p:nvPr/>
          </p:nvSpPr>
          <p:spPr>
            <a:xfrm>
              <a:off x="1197495" y="1591287"/>
              <a:ext cx="11574366" cy="47075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3200" dirty="0" smtClean="0">
                  <a:solidFill>
                    <a:schemeClr val="bg1"/>
                  </a:solidFill>
                </a:rPr>
                <a:t>Принципиально и резко уменьшить тариф для абонентов</a:t>
              </a:r>
              <a:r>
                <a:rPr lang="ru-RU" sz="2400" dirty="0">
                  <a:solidFill>
                    <a:schemeClr val="bg1"/>
                  </a:solidFill>
                </a:rPr>
                <a:t>.</a:t>
              </a:r>
            </a:p>
            <a:p>
              <a:pPr marL="0" indent="0">
                <a:buNone/>
              </a:pPr>
              <a:r>
                <a:rPr lang="ru-RU" sz="2000" dirty="0">
                  <a:solidFill>
                    <a:schemeClr val="bg1"/>
                  </a:solidFill>
                </a:rPr>
                <a:t>    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07470" y="4994062"/>
              <a:ext cx="1110321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400" dirty="0">
                  <a:solidFill>
                    <a:schemeClr val="bg1"/>
                  </a:solidFill>
                  <a:latin typeface="YS Text"/>
                </a:rPr>
                <a:t>В новых экономических условиях группа компаний «</a:t>
              </a:r>
              <a:r>
                <a:rPr lang="ru-RU" sz="2400" dirty="0" err="1">
                  <a:solidFill>
                    <a:schemeClr val="bg1"/>
                  </a:solidFill>
                  <a:latin typeface="YS Text"/>
                </a:rPr>
                <a:t>Энергомоторгаз</a:t>
              </a:r>
              <a:r>
                <a:rPr lang="ru-RU" sz="2400" dirty="0">
                  <a:solidFill>
                    <a:schemeClr val="bg1"/>
                  </a:solidFill>
                  <a:latin typeface="YS Text"/>
                </a:rPr>
                <a:t>» выходит на рынок с принципиально новым инновационным продуктом – с «сотовыми» котлами и с поставками готовых к подключению контейнерных котельных с мощностями от 320 квт до 3 мвт.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388" y="587699"/>
            <a:ext cx="2105856" cy="55050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106706" y="2312892"/>
            <a:ext cx="7809120" cy="2933665"/>
            <a:chOff x="2106706" y="2312892"/>
            <a:chExt cx="7809120" cy="293366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106706" y="2312892"/>
              <a:ext cx="7602070" cy="2492911"/>
            </a:xfrm>
            <a:prstGeom prst="roundRect">
              <a:avLst/>
            </a:prstGeom>
            <a:solidFill>
              <a:srgbClr val="33CCCC"/>
            </a:solidFill>
            <a:ln w="38100">
              <a:solidFill>
                <a:srgbClr val="25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бъект 5"/>
            <p:cNvSpPr txBox="1">
              <a:spLocks/>
            </p:cNvSpPr>
            <p:nvPr/>
          </p:nvSpPr>
          <p:spPr>
            <a:xfrm>
              <a:off x="2568760" y="2621074"/>
              <a:ext cx="6945830" cy="26254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10000" dirty="0" smtClean="0">
                  <a:solidFill>
                    <a:srgbClr val="00517C"/>
                  </a:solidFill>
                  <a:latin typeface="a_CopperGothTitul" panose="020E0703020203020404" pitchFamily="34" charset="-52"/>
                </a:rPr>
                <a:t>Т = Т  + т</a:t>
              </a:r>
              <a:endParaRPr lang="ru-RU" sz="10000" dirty="0">
                <a:solidFill>
                  <a:srgbClr val="00517C"/>
                </a:solidFill>
                <a:latin typeface="a_CopperGothTitul" panose="020E0703020203020404" pitchFamily="34" charset="-52"/>
              </a:endParaRPr>
            </a:p>
            <a:p>
              <a:pPr marL="0" indent="0">
                <a:buNone/>
              </a:pPr>
              <a:r>
                <a:rPr lang="ru-RU" sz="2000" dirty="0">
                  <a:solidFill>
                    <a:schemeClr val="bg1"/>
                  </a:solidFill>
                  <a:latin typeface="a_CopperGothTitul" panose="020E0703020203020404" pitchFamily="34" charset="-52"/>
                </a:rPr>
                <a:t>    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ru-RU" sz="2200" dirty="0">
                <a:solidFill>
                  <a:schemeClr val="bg1"/>
                </a:solidFill>
                <a:latin typeface="a_CopperGothTitul" panose="020E0703020203020404" pitchFamily="34" charset="-52"/>
              </a:endParaRPr>
            </a:p>
          </p:txBody>
        </p:sp>
        <p:sp>
          <p:nvSpPr>
            <p:cNvPr id="6" name="Объект 5"/>
            <p:cNvSpPr txBox="1">
              <a:spLocks/>
            </p:cNvSpPr>
            <p:nvPr/>
          </p:nvSpPr>
          <p:spPr>
            <a:xfrm>
              <a:off x="2106706" y="3859314"/>
              <a:ext cx="1788087" cy="8409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50000"/>
                </a:lnSpc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00517C"/>
                  </a:solidFill>
                </a:rPr>
                <a:t>Полный	</a:t>
              </a:r>
            </a:p>
            <a:p>
              <a:pPr marL="0" indent="0" algn="ctr">
                <a:lnSpc>
                  <a:spcPct val="50000"/>
                </a:lnSpc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00517C"/>
                  </a:solidFill>
                </a:rPr>
                <a:t>тариф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9" name="Объект 5"/>
            <p:cNvSpPr txBox="1">
              <a:spLocks/>
            </p:cNvSpPr>
            <p:nvPr/>
          </p:nvSpPr>
          <p:spPr>
            <a:xfrm>
              <a:off x="6893681" y="3897691"/>
              <a:ext cx="3022145" cy="74070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50000"/>
                </a:lnSpc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00517C"/>
                  </a:solidFill>
                </a:rPr>
                <a:t>Тариф на</a:t>
              </a:r>
            </a:p>
            <a:p>
              <a:pPr marL="0" indent="0" algn="ctr">
                <a:lnSpc>
                  <a:spcPct val="50000"/>
                </a:lnSpc>
                <a:buFont typeface="Arial" panose="020B0604020202020204" pitchFamily="34" charset="0"/>
                <a:buNone/>
              </a:pPr>
              <a:r>
                <a:rPr lang="ru-RU" sz="2000" dirty="0" err="1" smtClean="0">
                  <a:solidFill>
                    <a:srgbClr val="00517C"/>
                  </a:solidFill>
                </a:rPr>
                <a:t>Транспортирову</a:t>
              </a:r>
              <a:r>
                <a:rPr lang="ru-RU" sz="2000" dirty="0" smtClean="0">
                  <a:solidFill>
                    <a:srgbClr val="00517C"/>
                  </a:solidFill>
                </a:rPr>
                <a:t> </a:t>
              </a:r>
            </a:p>
            <a:p>
              <a:pPr marL="0" indent="0" algn="ctr">
                <a:lnSpc>
                  <a:spcPct val="50000"/>
                </a:lnSpc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00517C"/>
                  </a:solidFill>
                </a:rPr>
                <a:t>тепла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0" name="Объект 5"/>
            <p:cNvSpPr txBox="1">
              <a:spLocks/>
            </p:cNvSpPr>
            <p:nvPr/>
          </p:nvSpPr>
          <p:spPr>
            <a:xfrm>
              <a:off x="4513106" y="3897691"/>
              <a:ext cx="2422611" cy="8409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50000"/>
                </a:lnSpc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00517C"/>
                  </a:solidFill>
                </a:rPr>
                <a:t>Тариф на</a:t>
              </a:r>
            </a:p>
            <a:p>
              <a:pPr marL="0" indent="0" algn="ctr">
                <a:lnSpc>
                  <a:spcPct val="50000"/>
                </a:lnSpc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00517C"/>
                  </a:solidFill>
                </a:rPr>
                <a:t>Производство</a:t>
              </a:r>
            </a:p>
            <a:p>
              <a:pPr marL="0" indent="0" algn="ctr">
                <a:lnSpc>
                  <a:spcPct val="50000"/>
                </a:lnSpc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00517C"/>
                  </a:solidFill>
                </a:rPr>
                <a:t>тепла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1" name="Стрелка вниз 10"/>
            <p:cNvSpPr/>
            <p:nvPr/>
          </p:nvSpPr>
          <p:spPr>
            <a:xfrm>
              <a:off x="5860393" y="2864217"/>
              <a:ext cx="414901" cy="916217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18124987">
              <a:off x="7735163" y="3230013"/>
              <a:ext cx="1339183" cy="9044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 rot="14130923">
              <a:off x="7757583" y="3233542"/>
              <a:ext cx="1339183" cy="9044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996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7470" y="433137"/>
            <a:ext cx="11239098" cy="2101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3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Проблемы централизованного теплоснабжения</a:t>
            </a:r>
            <a:endParaRPr lang="ru-RU" sz="3300" dirty="0">
              <a:solidFill>
                <a:schemeClr val="bg1"/>
              </a:solidFill>
              <a:latin typeface="Roboto Slab Medium" pitchFamily="2" charset="0"/>
              <a:ea typeface="Roboto Slab Medium" pitchFamily="2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39013" y="1282816"/>
            <a:ext cx="800903" cy="77152"/>
          </a:xfrm>
          <a:prstGeom prst="flowChartProcess">
            <a:avLst/>
          </a:prstGeom>
          <a:solidFill>
            <a:srgbClr val="039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471459" y="1052262"/>
            <a:ext cx="9298505" cy="2101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 smtClean="0">
                <a:solidFill>
                  <a:schemeClr val="bg1"/>
                </a:solidFill>
                <a:latin typeface="Calibri" panose="020F0502020204030204" pitchFamily="34" charset="0"/>
                <a:ea typeface="Roboto Slab Medium" pitchFamily="2" charset="0"/>
              </a:rPr>
              <a:t>ТАРИФНАЯ ПОЛИТИКА </a:t>
            </a:r>
            <a:r>
              <a:rPr lang="ru-RU" sz="4800" dirty="0" err="1" smtClean="0">
                <a:solidFill>
                  <a:schemeClr val="bg1"/>
                </a:solidFill>
                <a:latin typeface="Calibri" panose="020F0502020204030204" pitchFamily="34" charset="0"/>
                <a:ea typeface="Roboto Slab Medium" pitchFamily="2" charset="0"/>
              </a:rPr>
              <a:t>МУПов</a:t>
            </a:r>
            <a:endParaRPr lang="ru-RU" sz="4800" dirty="0">
              <a:solidFill>
                <a:schemeClr val="bg1"/>
              </a:solidFill>
              <a:latin typeface="Calibri" panose="020F0502020204030204" pitchFamily="34" charset="0"/>
              <a:ea typeface="Roboto Slab Medium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3" y="1958590"/>
            <a:ext cx="3432912" cy="445676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109237" y="1717958"/>
            <a:ext cx="8074742" cy="4893525"/>
            <a:chOff x="4109237" y="1717958"/>
            <a:chExt cx="8074742" cy="4893525"/>
          </a:xfrm>
        </p:grpSpPr>
        <p:sp>
          <p:nvSpPr>
            <p:cNvPr id="10" name="Объект 5"/>
            <p:cNvSpPr txBox="1">
              <a:spLocks/>
            </p:cNvSpPr>
            <p:nvPr/>
          </p:nvSpPr>
          <p:spPr>
            <a:xfrm>
              <a:off x="4124576" y="1717958"/>
              <a:ext cx="7727787" cy="47075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dirty="0" smtClean="0">
                  <a:solidFill>
                    <a:srgbClr val="FFFF00"/>
                  </a:solidFill>
                </a:rPr>
                <a:t>Отпускной тариф состоит из тарифа на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ru-RU" dirty="0">
                  <a:solidFill>
                    <a:srgbClr val="FFFF00"/>
                  </a:solidFill>
                </a:rPr>
                <a:t>т</a:t>
              </a:r>
              <a:r>
                <a:rPr lang="ru-RU" dirty="0" smtClean="0">
                  <a:solidFill>
                    <a:srgbClr val="FFFF00"/>
                  </a:solidFill>
                </a:rPr>
                <a:t>епловую энергию и тарифа на транспортировку</a:t>
              </a:r>
              <a:r>
                <a:rPr lang="ru-RU" sz="3200" dirty="0" smtClean="0">
                  <a:solidFill>
                    <a:srgbClr val="FFFF00"/>
                  </a:solidFill>
                </a:rPr>
                <a:t>. 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863" y="3440613"/>
              <a:ext cx="784554" cy="288616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988" y="3312610"/>
              <a:ext cx="4845326" cy="1979453"/>
            </a:xfrm>
            <a:prstGeom prst="rect">
              <a:avLst/>
            </a:prstGeom>
          </p:spPr>
        </p:pic>
        <p:sp>
          <p:nvSpPr>
            <p:cNvPr id="13" name="Объект 5"/>
            <p:cNvSpPr txBox="1">
              <a:spLocks/>
            </p:cNvSpPr>
            <p:nvPr/>
          </p:nvSpPr>
          <p:spPr>
            <a:xfrm>
              <a:off x="4165157" y="5048922"/>
              <a:ext cx="2823585" cy="6022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dirty="0" smtClean="0">
                  <a:solidFill>
                    <a:schemeClr val="bg1"/>
                  </a:solidFill>
                </a:rPr>
                <a:t>Тепло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4" name="Объект 5"/>
            <p:cNvSpPr txBox="1">
              <a:spLocks/>
            </p:cNvSpPr>
            <p:nvPr/>
          </p:nvSpPr>
          <p:spPr>
            <a:xfrm>
              <a:off x="4109237" y="3608170"/>
              <a:ext cx="2821806" cy="556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dirty="0" smtClean="0">
                  <a:solidFill>
                    <a:schemeClr val="bg1"/>
                  </a:solidFill>
                </a:rPr>
                <a:t>Транспортировка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5" name="Объект 5"/>
            <p:cNvSpPr txBox="1">
              <a:spLocks/>
            </p:cNvSpPr>
            <p:nvPr/>
          </p:nvSpPr>
          <p:spPr>
            <a:xfrm>
              <a:off x="6510677" y="4350788"/>
              <a:ext cx="1269326" cy="3774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FFFF00"/>
                  </a:solidFill>
                </a:rPr>
                <a:t>120-150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7" name="Объект 5"/>
            <p:cNvSpPr txBox="1">
              <a:spLocks/>
            </p:cNvSpPr>
            <p:nvPr/>
          </p:nvSpPr>
          <p:spPr>
            <a:xfrm>
              <a:off x="7542278" y="4127804"/>
              <a:ext cx="1269326" cy="3774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FFFF00"/>
                  </a:solidFill>
                </a:rPr>
                <a:t>216-230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8" name="Объект 5"/>
            <p:cNvSpPr txBox="1">
              <a:spLocks/>
            </p:cNvSpPr>
            <p:nvPr/>
          </p:nvSpPr>
          <p:spPr>
            <a:xfrm>
              <a:off x="8612483" y="3742504"/>
              <a:ext cx="1269326" cy="3774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FFFF00"/>
                  </a:solidFill>
                </a:rPr>
                <a:t>273-454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19" name="Объект 5"/>
            <p:cNvSpPr txBox="1">
              <a:spLocks/>
            </p:cNvSpPr>
            <p:nvPr/>
          </p:nvSpPr>
          <p:spPr>
            <a:xfrm>
              <a:off x="9641325" y="3310171"/>
              <a:ext cx="1269326" cy="3774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FFFF00"/>
                  </a:solidFill>
                </a:rPr>
                <a:t>553-720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20" name="Объект 5"/>
            <p:cNvSpPr txBox="1">
              <a:spLocks/>
            </p:cNvSpPr>
            <p:nvPr/>
          </p:nvSpPr>
          <p:spPr>
            <a:xfrm>
              <a:off x="10459474" y="2895187"/>
              <a:ext cx="1269326" cy="3774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000" dirty="0" smtClean="0">
                  <a:solidFill>
                    <a:srgbClr val="FFFF00"/>
                  </a:solidFill>
                </a:rPr>
                <a:t>900-1100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  <p:sp>
          <p:nvSpPr>
            <p:cNvPr id="21" name="Объект 5"/>
            <p:cNvSpPr txBox="1">
              <a:spLocks/>
            </p:cNvSpPr>
            <p:nvPr/>
          </p:nvSpPr>
          <p:spPr>
            <a:xfrm>
              <a:off x="6169794" y="5651192"/>
              <a:ext cx="6014185" cy="9602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600" dirty="0" smtClean="0">
                  <a:solidFill>
                    <a:schemeClr val="bg1"/>
                  </a:solidFill>
                </a:rPr>
                <a:t>Рост тарифов на ЖКХ выше, чем рост тарифов по ТЭР из-за транспортировки!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dirty="0">
                  <a:solidFill>
                    <a:schemeClr val="bg1"/>
                  </a:solidFill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</a:rPr>
                <a:t>    </a:t>
              </a:r>
            </a:p>
            <a:p>
              <a:pPr marL="0" indent="0"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        </a:t>
              </a:r>
              <a:r>
                <a:rPr lang="ru-RU" sz="2200" dirty="0" smtClean="0">
                  <a:solidFill>
                    <a:schemeClr val="bg1"/>
                  </a:solidFill>
                </a:rPr>
                <a:t>    </a:t>
              </a:r>
              <a:endParaRPr lang="ru-RU" sz="2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9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7470" y="433137"/>
            <a:ext cx="11239098" cy="2101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3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«Сотовая» технология </a:t>
            </a:r>
            <a:r>
              <a:rPr lang="ru-RU" sz="3300" dirty="0" err="1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теплогенерации</a:t>
            </a:r>
            <a:r>
              <a:rPr lang="ru-RU" sz="33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 позволяет:</a:t>
            </a:r>
            <a:endParaRPr lang="ru-RU" sz="3300" dirty="0">
              <a:solidFill>
                <a:schemeClr val="bg1"/>
              </a:solidFill>
              <a:latin typeface="Roboto Slab Medium" pitchFamily="2" charset="0"/>
              <a:ea typeface="Roboto Slab Medium" pitchFamily="2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56942" y="1185916"/>
            <a:ext cx="800903" cy="77152"/>
          </a:xfrm>
          <a:prstGeom prst="flowChartProcess">
            <a:avLst/>
          </a:prstGeom>
          <a:solidFill>
            <a:srgbClr val="039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76" y="3397518"/>
            <a:ext cx="2999744" cy="3162845"/>
          </a:xfrm>
          <a:prstGeom prst="rect">
            <a:avLst/>
          </a:prstGeom>
        </p:spPr>
      </p:pic>
      <p:sp>
        <p:nvSpPr>
          <p:cNvPr id="8" name="Объект 5"/>
          <p:cNvSpPr txBox="1">
            <a:spLocks/>
          </p:cNvSpPr>
          <p:nvPr/>
        </p:nvSpPr>
        <p:spPr>
          <a:xfrm>
            <a:off x="296320" y="1341400"/>
            <a:ext cx="11895680" cy="551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1. Избежать установки большой </a:t>
            </a:r>
            <a:r>
              <a:rPr lang="ru-RU" sz="2400" dirty="0">
                <a:solidFill>
                  <a:schemeClr val="bg1"/>
                </a:solidFill>
              </a:rPr>
              <a:t>высокой трубы из </a:t>
            </a:r>
            <a:r>
              <a:rPr lang="ru-RU" sz="2400" dirty="0" err="1" smtClean="0">
                <a:solidFill>
                  <a:schemeClr val="bg1"/>
                </a:solidFill>
              </a:rPr>
              <a:t>нержа</a:t>
            </a:r>
            <a:r>
              <a:rPr lang="ru-RU" sz="2400" dirty="0" smtClean="0">
                <a:solidFill>
                  <a:schemeClr val="bg1"/>
                </a:solidFill>
              </a:rPr>
              <a:t>-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веющей </a:t>
            </a:r>
            <a:r>
              <a:rPr lang="ru-RU" sz="2400" dirty="0">
                <a:solidFill>
                  <a:schemeClr val="bg1"/>
                </a:solidFill>
              </a:rPr>
              <a:t>стали на фундаменте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2. Нет необходимости устраивать фундамент под </a:t>
            </a:r>
            <a:r>
              <a:rPr lang="ru-RU" sz="2400" dirty="0" err="1" smtClean="0">
                <a:solidFill>
                  <a:schemeClr val="bg1"/>
                </a:solidFill>
              </a:rPr>
              <a:t>котель</a:t>
            </a:r>
            <a:r>
              <a:rPr lang="ru-RU" sz="2400" dirty="0" smtClean="0">
                <a:solidFill>
                  <a:schemeClr val="bg1"/>
                </a:solidFill>
              </a:rPr>
              <a:t>-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ной </a:t>
            </a:r>
            <a:r>
              <a:rPr lang="ru-RU" sz="2400" dirty="0">
                <a:solidFill>
                  <a:schemeClr val="bg1"/>
                </a:solidFill>
              </a:rPr>
              <a:t>и фундамент под трубой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3. </a:t>
            </a:r>
            <a:r>
              <a:rPr lang="ru-RU" sz="2400" dirty="0">
                <a:solidFill>
                  <a:schemeClr val="bg1"/>
                </a:solidFill>
              </a:rPr>
              <a:t>Нам не </a:t>
            </a:r>
            <a:r>
              <a:rPr lang="ru-RU" sz="2400" dirty="0" smtClean="0">
                <a:solidFill>
                  <a:schemeClr val="bg1"/>
                </a:solidFill>
              </a:rPr>
              <a:t> требуется  установка  традиционных  горелок,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поэтому </a:t>
            </a:r>
            <a:r>
              <a:rPr lang="ru-RU" sz="2400" dirty="0">
                <a:solidFill>
                  <a:schemeClr val="bg1"/>
                </a:solidFill>
              </a:rPr>
              <a:t>стоимости и </a:t>
            </a:r>
            <a:r>
              <a:rPr lang="ru-RU" sz="2400" dirty="0" smtClean="0">
                <a:solidFill>
                  <a:schemeClr val="bg1"/>
                </a:solidFill>
              </a:rPr>
              <a:t> габариты  наших  котлов, </a:t>
            </a:r>
            <a:r>
              <a:rPr lang="ru-RU" sz="2400" dirty="0" err="1" smtClean="0">
                <a:solidFill>
                  <a:schemeClr val="bg1"/>
                </a:solidFill>
              </a:rPr>
              <a:t>следо</a:t>
            </a:r>
            <a:r>
              <a:rPr lang="ru-RU" sz="2400" dirty="0" smtClean="0">
                <a:solidFill>
                  <a:schemeClr val="bg1"/>
                </a:solidFill>
              </a:rPr>
              <a:t>-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r>
              <a:rPr lang="ru-RU" sz="2400" dirty="0" err="1" smtClean="0">
                <a:solidFill>
                  <a:schemeClr val="bg1"/>
                </a:solidFill>
              </a:rPr>
              <a:t>вательно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ru-RU" sz="2400" dirty="0" smtClean="0">
                <a:solidFill>
                  <a:schemeClr val="bg1"/>
                </a:solidFill>
              </a:rPr>
              <a:t>котельных </a:t>
            </a:r>
            <a:r>
              <a:rPr lang="ru-RU" sz="2400" dirty="0">
                <a:solidFill>
                  <a:schemeClr val="bg1"/>
                </a:solidFill>
              </a:rPr>
              <a:t>резко уменьшаются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4. </a:t>
            </a:r>
            <a:r>
              <a:rPr lang="ru-RU" sz="2400" dirty="0">
                <a:solidFill>
                  <a:schemeClr val="bg1"/>
                </a:solidFill>
              </a:rPr>
              <a:t>Нет необходимости выполнять проект котельной, </a:t>
            </a:r>
            <a:r>
              <a:rPr lang="ru-RU" sz="2400" dirty="0" smtClean="0">
                <a:solidFill>
                  <a:schemeClr val="bg1"/>
                </a:solidFill>
              </a:rPr>
              <a:t>она </a:t>
            </a:r>
            <a:r>
              <a:rPr lang="ru-RU" sz="2400" dirty="0">
                <a:solidFill>
                  <a:schemeClr val="bg1"/>
                </a:solidFill>
              </a:rPr>
              <a:t>как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неделимый </a:t>
            </a:r>
            <a:r>
              <a:rPr lang="ru-RU" sz="2400" dirty="0">
                <a:solidFill>
                  <a:schemeClr val="bg1"/>
                </a:solidFill>
              </a:rPr>
              <a:t>объект - котельная защищена  </a:t>
            </a:r>
            <a:r>
              <a:rPr lang="ru-RU" sz="2400" dirty="0" smtClean="0">
                <a:solidFill>
                  <a:schemeClr val="bg1"/>
                </a:solidFill>
              </a:rPr>
              <a:t>сертификатом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но </a:t>
            </a:r>
            <a:r>
              <a:rPr lang="ru-RU" sz="2400" dirty="0">
                <a:solidFill>
                  <a:schemeClr val="bg1"/>
                </a:solidFill>
              </a:rPr>
              <a:t>проект и расширенное руководство по эксплуатации и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паспорт </a:t>
            </a:r>
            <a:r>
              <a:rPr lang="ru-RU" sz="2400" dirty="0">
                <a:solidFill>
                  <a:schemeClr val="bg1"/>
                </a:solidFill>
              </a:rPr>
              <a:t>входят в поставку котельной.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85" y="1185916"/>
            <a:ext cx="3059186" cy="32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07470" y="433137"/>
            <a:ext cx="11239098" cy="2101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300" dirty="0" smtClean="0">
                <a:solidFill>
                  <a:schemeClr val="bg1"/>
                </a:solidFill>
                <a:latin typeface="Roboto Slab Medium" pitchFamily="2" charset="0"/>
                <a:ea typeface="Roboto Slab Medium" pitchFamily="2" charset="0"/>
              </a:rPr>
              <a:t>Сборка «сотового» котла</a:t>
            </a:r>
            <a:endParaRPr lang="ru-RU" sz="3300" dirty="0">
              <a:solidFill>
                <a:schemeClr val="bg1"/>
              </a:solidFill>
              <a:latin typeface="Roboto Slab Medium" pitchFamily="2" charset="0"/>
              <a:ea typeface="Roboto Slab Medium" pitchFamily="2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56942" y="1185916"/>
            <a:ext cx="800903" cy="77152"/>
          </a:xfrm>
          <a:prstGeom prst="flowChartProcess">
            <a:avLst/>
          </a:prstGeom>
          <a:solidFill>
            <a:srgbClr val="039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3D анимированная визуализация котла по спец. заказ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4884" y="1185916"/>
            <a:ext cx="9253537" cy="52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1003</Words>
  <Application>Microsoft Office PowerPoint</Application>
  <PresentationFormat>Широкоэкранный</PresentationFormat>
  <Paragraphs>333</Paragraphs>
  <Slides>18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a_CopperGothTitul</vt:lpstr>
      <vt:lpstr>Arial</vt:lpstr>
      <vt:lpstr>Calibri</vt:lpstr>
      <vt:lpstr>Calibri Light</vt:lpstr>
      <vt:lpstr>Roboto Slab</vt:lpstr>
      <vt:lpstr>Roboto Slab Medium</vt:lpstr>
      <vt:lpstr>Times New Roman</vt:lpstr>
      <vt:lpstr>var(--text-subheader-size-m-font-family)</vt:lpstr>
      <vt:lpstr>YS Text</vt:lpstr>
      <vt:lpstr>Тема Office</vt:lpstr>
      <vt:lpstr>CorelDRAW X7 Graphic</vt:lpstr>
      <vt:lpstr>EnergomotorGas Group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Energo MotorGas Group</dc:title>
  <dc:creator>Елена</dc:creator>
  <cp:lastModifiedBy>Елена</cp:lastModifiedBy>
  <cp:revision>136</cp:revision>
  <dcterms:created xsi:type="dcterms:W3CDTF">2023-10-12T10:42:20Z</dcterms:created>
  <dcterms:modified xsi:type="dcterms:W3CDTF">2023-10-27T15:22:00Z</dcterms:modified>
</cp:coreProperties>
</file>