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15"/>
  </p:notesMasterIdLst>
  <p:sldIdLst>
    <p:sldId id="256" r:id="rId2"/>
    <p:sldId id="336" r:id="rId3"/>
    <p:sldId id="338" r:id="rId4"/>
    <p:sldId id="339" r:id="rId5"/>
    <p:sldId id="341" r:id="rId6"/>
    <p:sldId id="340" r:id="rId7"/>
    <p:sldId id="342" r:id="rId8"/>
    <p:sldId id="344" r:id="rId9"/>
    <p:sldId id="347" r:id="rId10"/>
    <p:sldId id="348" r:id="rId11"/>
    <p:sldId id="345" r:id="rId12"/>
    <p:sldId id="346" r:id="rId13"/>
    <p:sldId id="283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0307" autoAdjust="0"/>
  </p:normalViewPr>
  <p:slideViewPr>
    <p:cSldViewPr snapToGrid="0">
      <p:cViewPr varScale="1">
        <p:scale>
          <a:sx n="74" d="100"/>
          <a:sy n="74" d="100"/>
        </p:scale>
        <p:origin x="101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3B04D5-7DAE-8040-9BD0-CC316C3CE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E2D1F3-31DB-D34E-BA43-7CBA17718D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7DAC1D-3747-4B21-A130-D603A9226F13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564E4DF-C6BF-1E4C-9797-9CCE0B4B9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EC27841-7B24-B844-B0FE-12B3FABC2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98848A-F8B5-404D-B281-6F8C4C8FC0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EF29A-24C1-EC4B-A925-171A56123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CF424-A12B-4FD4-A025-A60F6536B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0029D169-5EEE-2E4C-AF14-99A5E28D3DC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5291717C-EDCD-2043-A977-BB6EB1BD59B8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22273CA-E813-B143-8919-7A3D6A45671C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000F473B-C8D4-C44E-9B74-CF0A5CF0465E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75587C2F-6539-2147-BFF9-11F1CF14F6D1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811C2C67-81F7-474B-8E1E-0FFA9483FA3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9EF60F2B-0783-C44B-BB85-52FBFDD4B58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DB30FF23-B9AF-0B4D-9297-D399B1854E30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37AE4637-8C9F-014A-9DA1-4D5D97CDD42B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B4C41D1F-C1BC-FF45-9BF0-377F70B0FDB6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EB633CD-3C71-D148-B836-FA1E5957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DF8B-CD71-4405-842C-1D341A9CB171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D1CD3C9-B108-B94F-A3FB-F1C7552F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8FCBD58-0B66-2F45-8D9A-1AD3F55C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32E7-9758-4234-8692-BFD4F231EF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4D86-E35E-4712-B8F3-091F93559C02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41ABF-7571-4C17-AB5A-DB6AFDBD98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245AA2-6995-0C49-9E94-3076B169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BB96C-F6A9-F94E-9450-92EA037C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  <a:endParaRPr lang="en-US" altLang="ru-RU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B0FDCB-1AC7-0347-BADE-447DE75537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BC9D-02B8-413D-9951-1D430E51CE04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204E71-14F0-8D42-92E5-FFE0C7456B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48B36A-28C6-5C41-84E1-E7CF66C172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C327AA-5337-4086-8E11-F629199BAF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AB62-119B-489E-9D00-56874D74E654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A036-F7BF-430C-9882-BE29718EDE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30DB33-B026-E44E-8F34-A3BA356C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BF338-EF05-D642-8255-F8C336BA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D2DB5C-5057-984D-87BC-5CFC9904B2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782E-708F-4594-9F02-F874A2601B15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04D750-8C56-1E46-BC58-200B5E2266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1B72FA-12E9-AE4A-975B-00654407D4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17F98F-4BFF-49BE-926E-932EFE0C97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D4B7-FBF3-43AA-92D0-F6196A0A0D51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022E1F-636B-4257-8DA0-9CDEE2E739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3705-0BA7-4ED2-B994-8BC69C0AAC33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70200-0FD3-4A96-B088-A8EC297554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AB07-E601-44C0-B4D3-163455FD04C5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373C-1364-4D8F-BE8F-699589ADB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6BCF-DD35-4AE9-878B-9CD4D904109A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B63A7-AB89-48FE-8FEF-F931DA4619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5048-74DB-45BF-B460-1D7425FC5A3E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51BD0-6B70-4FDB-9B8B-A663991443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5523-BC8C-45D7-B86B-C86998B2558A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A87A9-7FBA-45D2-9963-AFFECD4D59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1E83-9094-4DF7-AEC5-FC87E6D693DC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32B19-0E3F-4681-AEBA-698666B0DC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9226-3F5A-46CA-A0BE-7DD97DF284D1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2D140-79CC-4D9A-A15E-B9336EEF99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653F-2556-4A4E-BAFA-6D0B056C970F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EE38-4D6A-43BE-9B31-877798E40C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B242-6256-4C21-9A0E-F28949C5B232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92F8A-C92E-4428-A2D5-8D64A17449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A4D3-68EB-4CEB-A6FC-A6C3BE4E8146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EA8F-EE44-4127-AB6F-E322B8B247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CB3F0B-E3D1-A44A-BE32-DBBE8CC5113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C32857-7274-9841-806B-71C46BBDD13A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602910B3-065A-DB45-AF7C-3C106E3135C2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0817C6D-AA6B-5F4D-8A9D-6B22433C6033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42BE2BB-0A79-AC41-855A-4DEFF1707D4A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87E2E06-7484-7049-AB55-87252107A59D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DC945C32-2F56-5241-BDB9-BD3F9436EEA3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5592261C-E73A-EF41-BFC4-598C37C9CC1D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8E793DE-11A1-9B4C-8FBF-24283F65CC9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E215A58-E00D-A243-9B23-51D73F19DDE8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12837-10D4-4AFE-8CDE-DE32C036D063}" type="datetimeFigureOut">
              <a:rPr lang="ru-RU"/>
              <a:pPr>
                <a:defRPr/>
              </a:pPr>
              <a:t>пт 25.08.23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fld id="{9F7E20DC-EE86-4D19-AD27-902D965EBB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7" r:id="rId11"/>
    <p:sldLayoutId id="2147484272" r:id="rId12"/>
    <p:sldLayoutId id="2147484278" r:id="rId13"/>
    <p:sldLayoutId id="2147484273" r:id="rId14"/>
    <p:sldLayoutId id="2147484274" r:id="rId15"/>
    <p:sldLayoutId id="214748427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rodasouz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prirodasouz@yandex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hyperlink" Target="http://rosekoakademi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9AB99-4BC0-B742-BC7D-3194E95EE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154" y="2254826"/>
            <a:ext cx="7622021" cy="1299347"/>
          </a:xfrm>
        </p:spPr>
        <p:txBody>
          <a:bodyPr rtlCol="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современного искусственного освещения на зрение и здоровье человека и животных в городских парках и зеленых зонах</a:t>
            </a:r>
            <a:endParaRPr lang="ru-RU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5507C-55C4-5A4E-A7EA-E8E17D08F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10" y="3844806"/>
            <a:ext cx="9715500" cy="244169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/>
              <a:t>д.б.н.,  проф. </a:t>
            </a:r>
            <a:r>
              <a:rPr lang="ru-RU" sz="2400" b="1" i="1" dirty="0" err="1"/>
              <a:t>В.М.Тарбаева</a:t>
            </a:r>
            <a:endParaRPr lang="ru-RU" sz="2400" b="1" i="1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/>
              <a:t>Председатель Комиссии по АПК, сельским территориями природопользованию Общественной палаты ЛО, Председатель Центрального совета МОО «Природоохранный союз»,  Председатель </a:t>
            </a:r>
            <a:r>
              <a:rPr lang="ru-RU" sz="2400" b="1" i="1" dirty="0" err="1"/>
              <a:t>СПбРО</a:t>
            </a:r>
            <a:r>
              <a:rPr lang="ru-RU" sz="2400" b="1" i="1" dirty="0"/>
              <a:t> академик РЭА,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400" b="1" i="1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75" y="111006"/>
            <a:ext cx="2044700" cy="1866900"/>
          </a:xfrm>
          <a:prstGeom prst="rect">
            <a:avLst/>
          </a:prstGeom>
          <a:noFill/>
        </p:spPr>
      </p:pic>
      <p:pic>
        <p:nvPicPr>
          <p:cNvPr id="19460" name="Picture 6" descr="E:\Природоохранный союз\Разное\отправить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556" y="0"/>
            <a:ext cx="20701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78" y="165337"/>
            <a:ext cx="2797174" cy="15219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45473"/>
            <a:ext cx="8925790" cy="1215736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обследования освещения </a:t>
            </a:r>
            <a:r>
              <a:rPr lang="ru-RU" sz="2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экотропы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светодиодными светильниками 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-16-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-1000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-2300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вечернее время в части влияние на состояние экосистемы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6255" y="1444335"/>
            <a:ext cx="8136081" cy="499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Визуальное обследование фитоценоза вокруг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экотропы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течение трех часов (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20.00 до 23.00 часов)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показало, что экосистема находится в равновесии.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Вокруг светильников наблюдались единичные летающие насекомые.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Отсутствовала активность земноводных (лягушек) и рептилий (ящериц и змей).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Отсутствовала активность птиц, ведущих дневной образ жизни. Не наблюдались признаки их кормежки  или брачного поведения.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экотропе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выходила лисица.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целом, полученные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измерений показаний применяемых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светодиодных светильников 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-2300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визуального обследования освещения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экотропы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подножия горы Машук свидетельствуют в пользу целесообразности широкого применения светильников данной марки в парках и на ООПТ.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D8E3F-5B83-A202-60DC-ADE155379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51" y="121102"/>
            <a:ext cx="2865294" cy="3820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6865AD-AFE2-1DDD-F6DF-46F6D6DB2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19" y="3688773"/>
            <a:ext cx="2379662" cy="31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14300"/>
            <a:ext cx="9715500" cy="4857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6256" y="727364"/>
            <a:ext cx="9362208" cy="665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Единственным выходом из положения, по мнению большинства ученых и специалистов, является использование специальных ламп, которые имеют ограниченный спектр излучения и не привлекают ночных животных и насекомых.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в  современных условиях энергосбережения: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проведение углубленных исследований проблемы новых источников освещения с привлечением ученых, гигиенистов, медиков и компаний-разработчиков современного освещения.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внедрении светодиодного освещения  следует использовать светильники с СД </a:t>
            </a:r>
            <a:r>
              <a:rPr lang="ru-RU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тёпло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-белого света ‒ спектрально аналогичные лампам накаливания, с их 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цветовой температурой менее 3000 К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индексом цветопередачи более 90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Светильники с СД должны содержать рассеиватель, обеспечивающий равномерное распределение яркости по выходному отверстию.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C9A560-77A3-086D-1C7F-04BC6120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85" y="1143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руглый стол &quot;Современные источники света: их влияние на зрение человека. Применение уличных и парко">
            <a:extLst>
              <a:ext uri="{FF2B5EF4-FFF2-40B4-BE49-F238E27FC236}">
                <a16:creationId xmlns:a16="http://schemas.microsoft.com/office/drawing/2014/main" id="{B27716E2-915C-8D84-6F45-FC9E1B9C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61950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3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14300"/>
            <a:ext cx="9715500" cy="4857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4072" y="768927"/>
            <a:ext cx="9621983" cy="701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 особым вниманием относиться к трансферу световых технологий. К сожалению, приоритеты производителя продукции зачастую отличаются от основополагающего принципа гигиены – не вредить. Целесообразно разрабатывать отечественные  полупроводниковые источники белого света 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солнцеподобным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спектром излучения как для общего освещения, так и для подсветки мониторов и автомобильных фар. Осветительные приборы и установки, разработанные на базе этих источников света, должны создавать минимальные уровни светового загрязнения окружающей среды.</a:t>
            </a:r>
          </a:p>
          <a:p>
            <a:pPr lvl="0" algn="just">
              <a:lnSpc>
                <a:spcPct val="107000"/>
              </a:lnSpc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Существующие ГОСТы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области освещения устарели и требуют актуализации и гармонизации с учетом новых технологий и обеспечения безопасности для человека и экосистемы.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000" dirty="0"/>
          </a:p>
          <a:p>
            <a:pPr eaLnBrk="1" hangingPunct="1"/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6738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1E8E3-0748-3C4E-B09E-77B356331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050" y="2047876"/>
            <a:ext cx="7464425" cy="138112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 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Ждем Ваших инициатив в 2023 году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99E424-F377-6849-B0C6-27D325708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43251"/>
            <a:ext cx="7767638" cy="34305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МОО «Природоохранный союз»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СПбРО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Российская экологическая академия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Комиссия по АПК и экологии Общественной палаты Ленинградской области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hlinkClick r:id="rId2"/>
              </a:rPr>
              <a:t>prirodasouz@yandex.ru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hlinkClick r:id="rId3"/>
              </a:rPr>
              <a:t>www.nature-union.ru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hlinkClick r:id="rId3"/>
              </a:rPr>
              <a:t>; 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hlinkClick r:id="rId4"/>
              </a:rPr>
              <a:t>http://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hlinkClick r:id="rId4"/>
              </a:rPr>
              <a:t>rosekoakademia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hlinkClick r:id="rId4"/>
              </a:rPr>
              <a:t>.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hlinkClick r:id="rId4"/>
              </a:rPr>
              <a:t>ru</a:t>
            </a:r>
            <a:endParaRPr lang="ru-RU" sz="2400" b="1" i="1" dirty="0">
              <a:solidFill>
                <a:schemeClr val="tx1"/>
              </a:solidFill>
              <a:latin typeface="Calibri" pitchFamily="34" charset="0"/>
              <a:ea typeface="SwiftC Regular"/>
              <a:cs typeface="SwiftC Regular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i="1" dirty="0"/>
          </a:p>
        </p:txBody>
      </p:sp>
      <p:pic>
        <p:nvPicPr>
          <p:cNvPr id="39939" name="Picture 6" descr="E:\Природоохранный союз\Разное\отправить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2195" y="195264"/>
            <a:ext cx="20701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7768" y="154782"/>
            <a:ext cx="19923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194470"/>
            <a:ext cx="3105150" cy="1650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3" y="152400"/>
            <a:ext cx="9570027" cy="876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2030 году на планете будет 75 млн. слепых. Прогноз неумолим? 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774" y="820882"/>
            <a:ext cx="8530935" cy="58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Всемирный доклад ВОЗ о зрении, по оценкам 2020 года,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43,3 млн. человек слепые,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295 млн.  человек имеют умеренные и тяжелые степени нарушения зрения;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258 млн. человек – легкую степень;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510 млн. человек – нарушения зрения из-за старческой дальнозоркости.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Пандемия близорукости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аспространенность приобретенной миопии к 2050 г. достигнет 5 млрд. человек, это около 50 % населения Земли. 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ремя диктует необходимость поиска более экономичных источников света, так как тарифы на электроэнергию всегда имеют тенденцию к росту,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 экономить на освещении неудобно и вредно для зрения.</a:t>
            </a:r>
            <a:endParaRPr lang="ru-RU" alt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A81CBD-A3FB-C9E7-3396-9C41AD01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18" y="4236893"/>
            <a:ext cx="3494809" cy="26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5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91" y="114299"/>
            <a:ext cx="9209809" cy="71697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искусственного освещения </a:t>
            </a:r>
            <a:b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здоровье и зрение человека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8991" y="845894"/>
            <a:ext cx="861406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Значительную опасность для здоровья глаз представляет собой воздействие 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ультрафиолетовой и синей части спектра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светового излучения светодиодов (СД).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белых СД ламп имеется выраженная полоса излучения в сине-голубом диапазоне с 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длиной волны 450 нм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оказывает влияние как на зрение, так и на механизм биологических часов человека.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иркадные ритмы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цветовой температурой -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5500 K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человек настраивается на бодрствование,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3000 K и менее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подсознательно готовится ко сну.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Вечернее освещение СД лампами 4000-6000 К – это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замедление выработки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мелатонина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Который влияет на многие функции организма: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регулирует естественные биоритмы, поддерживает нормальную работу иммунной и гормональной систем;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обладает мощными антиоксидантными свойствами, влияя на процессы старения в сторону их замедления;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препятствует повреждению ДНК канцерогенными веществами, останавливает действие механизмов, приводящих к образованию раковых опухолей.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eaLnBrk="1" hangingPunct="1"/>
            <a:endParaRPr lang="ru-RU" altLang="ru-RU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F3CC93-2180-F9A9-14D3-10A512A8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70" y="5434444"/>
            <a:ext cx="3043230" cy="14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0443544-1BD1-A06E-4B54-92589E8D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57" y="0"/>
            <a:ext cx="3112943" cy="19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0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14300"/>
            <a:ext cx="8972550" cy="8001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ндекс цветопередачи </a:t>
            </a:r>
            <a:r>
              <a:rPr lang="ru-RU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082" y="550718"/>
            <a:ext cx="84005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значимый параметр любого искусственного освещения – общий индекс цветопередачи </a:t>
            </a:r>
            <a:r>
              <a:rPr lang="ru-RU" sz="20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определяет психофизиологический комфорт световой среды, но косвенно характеризует степень близости спектра искусственного света к спектру дневного света.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выше </a:t>
            </a:r>
            <a:r>
              <a:rPr lang="ru-RU" sz="20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тем ближе спектр искусственного света к естественному.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 dirty="0"/>
          </a:p>
          <a:p>
            <a:pPr eaLnBrk="1" hangingPunct="1"/>
            <a:endParaRPr 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eaLnBrk="1" hangingPunct="1"/>
            <a:endParaRPr lang="ru-RU" alt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BFE954-CE7D-3281-4BEB-07FAEB8DE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20" y="1870364"/>
            <a:ext cx="3433698" cy="4572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3A1B21-904E-1FCD-00F3-CA60C5BC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724255"/>
            <a:ext cx="3018061" cy="401944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C97898-D149-41C4-7C04-5E9A3E6E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42" y="2899065"/>
            <a:ext cx="4787284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3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3" y="114300"/>
            <a:ext cx="11003972" cy="6130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В.А. Капцов, В.Н.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Дейнего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«Эволюция искусственного освещения: взгляд гигиениста»,  2021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645" y="613064"/>
            <a:ext cx="95388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 внедрении новой техники, технологий, приборов и оборудования, несмотря на кажущиеся экономические выгоды, прежде всего должны рассматриваться вопросы воздействия на здоровье ныне живущих и последующих поколений. Уверенность в безопасности должна обеспечиваться проведением необходимых научных исследований.</a:t>
            </a:r>
          </a:p>
          <a:p>
            <a:pPr eaLnBrk="1" hangingPunct="1"/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влияния искусственных источников белого света на здоровье человека:</a:t>
            </a:r>
            <a:endParaRPr lang="ru-RU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визуальные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(нормы освещенности, энергетически-частотная характеристика света, комфортность освещения);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психоэмоциональные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(производительность труда, утомление, скорость реакции операторов (машинистов));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биологические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(риски негативного влияния на уровни циркадно-зависимых гормонов, таких как мелатонин, вазопрессин, кортизол и инсулин; эффективность антиоксидантной системы защиты; активность структур гематоретинального барьера кровеносной системы стекловидного тела и сетчатки; уровень деградации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защитного «желтого пятна»; ускоренного уничтожения запаса радиальной глии; деградации системы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аквапоринов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энергетические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(уровни электромагнитного и геомагнитного излучения</a:t>
            </a:r>
            <a:endParaRPr lang="ru-RU" altLang="ru-RU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000" dirty="0"/>
          </a:p>
          <a:p>
            <a:pPr eaLnBrk="1" hangingPunct="1"/>
            <a:endParaRPr lang="ru-RU" alt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3CEF02-89EB-8954-CC9C-E01C736CC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33" y="613064"/>
            <a:ext cx="2788567" cy="397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82" y="114300"/>
            <a:ext cx="8510154" cy="70658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лияние искусственного освещения на здоровье и зрение детей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683" y="1122218"/>
            <a:ext cx="9206344" cy="357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лияние искусственного освещения на здоровье и зрение детей гораздо более значительно, чем у взрослых. Это объясняется тем, что не сформированный хрусталик детского глаза не является фильтром для синего и ультра-фиолетового излучения, как у взрослых людей, что приводит к существенным повреждениям и нарушениям зрения у подрастающего поколения 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группы ученых под руководством  академика РАН М.А. Островского (Зак П.П., Рябцева А.А., Андрюхина А.С.,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Коврижкина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А.А., Трофимова Н.Н., Лобанова В.Н. и др.)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eaLnBrk="1" hangingPunct="1"/>
            <a:endParaRPr lang="ru-RU" altLang="ru-RU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073866-F429-83F9-FDF7-07E20A5A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3813990"/>
            <a:ext cx="5179308" cy="29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49" y="114299"/>
            <a:ext cx="9041823" cy="768927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искусственного освещения на здоровье и зрение животных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10" y="748145"/>
            <a:ext cx="982979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Почти четверть Земли постоянно подвержена </a:t>
            </a:r>
            <a:r>
              <a:rPr lang="ru-RU" sz="2000" b="1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световому загрязнению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A0A0A"/>
                </a:solidFill>
                <a:ea typeface="Calibri" panose="020F0502020204030204" pitchFamily="34" charset="0"/>
              </a:rPr>
              <a:t>У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ченые из университета  Вашингтона признали </a:t>
            </a:r>
            <a:r>
              <a:rPr lang="ru-RU" sz="2000" b="1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световое загрязнение одним из главных факторов, способствующих глобальному вымиранию насекомых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большей степени этот фактор влияет на жизнь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ночных животных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которые ориентируясь на свет звезд или фазу луны, определяют момент, когда уже можно готовиться к размножению и отправляться для поиска пары.</a:t>
            </a:r>
            <a:endParaRPr lang="ru-RU" sz="2000" dirty="0">
              <a:solidFill>
                <a:srgbClr val="0A0A0A"/>
              </a:solidFill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A0A0A"/>
                </a:solidFill>
                <a:ea typeface="Calibri" panose="020F0502020204030204" pitchFamily="34" charset="0"/>
              </a:rPr>
              <a:t>О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коло </a:t>
            </a:r>
            <a:r>
              <a:rPr lang="ru-RU" sz="2000" b="1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30% позвоночных и 60% беспозвоночных ведут ночной 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образ жизни, а искусственное освещение влияет на цикл жизни и сна этих форм жизни. </a:t>
            </a:r>
            <a:r>
              <a:rPr lang="ru-RU" sz="2000" dirty="0">
                <a:solidFill>
                  <a:srgbClr val="0A0A0A"/>
                </a:solidFill>
                <a:ea typeface="Calibri" panose="020F0502020204030204" pitchFamily="34" charset="0"/>
              </a:rPr>
              <a:t>П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остоянное наличие света усложняет охоту, ухудшает питание и размножение многих видов. </a:t>
            </a:r>
          </a:p>
          <a:p>
            <a:r>
              <a:rPr lang="ru-RU" sz="2000" b="1" dirty="0">
                <a:solidFill>
                  <a:srgbClr val="0A0A0A"/>
                </a:solidFill>
                <a:ea typeface="Calibri" panose="020F0502020204030204" pitchFamily="34" charset="0"/>
              </a:rPr>
              <a:t>С</a:t>
            </a:r>
            <a:r>
              <a:rPr lang="ru-RU" sz="2000" b="1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ветовое загрязнение влияет на поведение животных, например, на характер миграции, циклы бодрствования и сна, а также на формирование среды обитания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Не менее важное значение в физиологии животных имеют суточные, лунные и годовые циклы, которые влияют на гормональный баланс организмов. И это не только сигналы к размножению, а и подготовка к зимнему анабиозу, запас пищи или нагул жира.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Биологический ритм животных, обитающих в городах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кардинально нарушается, из-за чего заметно снижается их численность. Влияет искусственный свет и на взаимодействие между разными видами животных.</a:t>
            </a:r>
            <a:r>
              <a:rPr lang="ru-RU" sz="2000" dirty="0"/>
              <a:t> </a:t>
            </a:r>
            <a:endParaRPr lang="ru-RU" altLang="ru-RU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eaLnBrk="1" hangingPunct="1"/>
            <a:endParaRPr lang="ru-RU" altLang="ru-RU" sz="2400" dirty="0"/>
          </a:p>
        </p:txBody>
      </p:sp>
      <p:pic>
        <p:nvPicPr>
          <p:cNvPr id="3074" name="Picture 2" descr="Как искусственное освещение влияет на жизнь животных">
            <a:extLst>
              <a:ext uri="{FF2B5EF4-FFF2-40B4-BE49-F238E27FC236}">
                <a16:creationId xmlns:a16="http://schemas.microsoft.com/office/drawing/2014/main" id="{16344C98-CB88-CB66-A800-52A29A9D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34" y="4949104"/>
            <a:ext cx="2767666" cy="18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5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2" y="114300"/>
            <a:ext cx="8769927" cy="6463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искусственного освещения на зрение птиц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773" y="644237"/>
            <a:ext cx="89050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40" dirty="0">
                <a:solidFill>
                  <a:srgbClr val="67676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может воспринимать свет в диапазоне 400-700 нм, а птицы, ведущие дневной образ жизни, — 370-720 нм, т.е. их оптический диапазон несколько шире, чем у человека.</a:t>
            </a:r>
          </a:p>
          <a:p>
            <a:pPr algn="just" fontAlgn="base"/>
            <a:r>
              <a:rPr lang="ru-RU" sz="2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исследований черных дроздов в Германии показали, что живущие в городе представители этого вида остаются активными дольше, чем их сородичи в естественной среде обитания. И эти различия довольно велики — городские дрозды бодрствуют на 5-6 часов дольше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Световое загрязнение влияет и на другие виды птиц — по подсчетам канадской НКО «FLAP», солнечные блики на окнах, фонари и прожекторы ежегодно приводят к гибели от 100 млн. до 1 млрд. птиц в Северной Америке.</a:t>
            </a:r>
          </a:p>
          <a:p>
            <a:r>
              <a:rPr lang="ru-RU" sz="2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светового загрязнения на экосистему озер и пресноводных водоемов. </a:t>
            </a:r>
          </a:p>
          <a:p>
            <a:r>
              <a:rPr lang="ru-RU" sz="2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Зоопланктон, например, дафнии, в обычных условиях в дневное время обитают глубоко под водой, а ночью поднимаются на поверхность, чтобы полакомиться водорослями. Миграцию этих организмов запускает механизм смены дня и ночи, а постоянное присутствие света, с одной стороны, делает уязвимыми для хищников, а с другой — приводит к распространению сине-зеленых водорослей, которые существенно ухудшают условия и качество водной среды для других обитателей водоемов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DB4F89C-723E-3B99-B558-25B760B4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99" y="114300"/>
            <a:ext cx="3073401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5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2" y="114300"/>
            <a:ext cx="9195955" cy="92479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обследования освещения </a:t>
            </a:r>
            <a:r>
              <a:rPr lang="ru-RU" sz="2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экотропы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Машук светодиодными светильниками 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-16-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-1000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-2300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вечернее время по цветовой температуре, спектрам и индексу цветопередачи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6255" y="1288473"/>
            <a:ext cx="8510154" cy="497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Проведенные нами измерения параметров освещения всех светильников 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-2300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CCT 2208-2300 K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  90-92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LUX 33115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ƛp</a:t>
            </a:r>
            <a:r>
              <a:rPr lang="en-US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631 mm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Проведенные измерения спектра света всех светильников 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-2300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показали минимальные значения полосы излучения в сине-голубом диапазоне с длиной волны около 450 нм.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Измерения общего индекса цветопередачи R</a:t>
            </a:r>
            <a:r>
              <a:rPr lang="en-US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света всех светильников 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-2300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90. Таким образом, с учётом особенностей сумеречного зрения человека видимость объектов при освещении их данными светильниками стала в несколько раз выше.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9EBC59-1D70-E1B9-BAA9-4465D670A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717" y="1"/>
            <a:ext cx="2483967" cy="3308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97A1CC-D2D1-4DE8-2A26-67C142928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07" y="3549860"/>
            <a:ext cx="2817438" cy="31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74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5167</TotalTime>
  <Words>1574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PT Serif</vt:lpstr>
      <vt:lpstr>Symbol</vt:lpstr>
      <vt:lpstr>Tahoma</vt:lpstr>
      <vt:lpstr>Times New Roman</vt:lpstr>
      <vt:lpstr>Trebuchet MS</vt:lpstr>
      <vt:lpstr>Wingdings 3</vt:lpstr>
      <vt:lpstr>Аспект</vt:lpstr>
      <vt:lpstr>Влияние современного искусственного освещения на зрение и здоровье человека и животных в городских парках и зеленых зонах</vt:lpstr>
      <vt:lpstr>К 2030 году на планете будет 75 млн. слепых. Прогноз неумолим? </vt:lpstr>
      <vt:lpstr>Влияние искусственного освещения  на здоровье и зрение человека</vt:lpstr>
      <vt:lpstr>Индекс цветопередачи Ra</vt:lpstr>
      <vt:lpstr>В.А. Капцов, В.Н. Дейнего «Эволюция искусственного освещения: взгляд гигиениста»,  2021</vt:lpstr>
      <vt:lpstr>Влияние искусственного освещения на здоровье и зрение детей</vt:lpstr>
      <vt:lpstr>Влияние искусственного освещения на здоровье и зрение животных</vt:lpstr>
      <vt:lpstr>Влияние искусственного освещения на зрение птиц</vt:lpstr>
      <vt:lpstr>Результаты обследования освещения экотропы г. Машук светодиодными светильниками LZ-16-HG-RR-1000H-2300K в вечернее время по цветовой температуре, спектрам и индексу цветопередачи</vt:lpstr>
      <vt:lpstr>Результаты обследования освещения экотропы светодиодными светильниками LZ-16-HG-RR-1000H-2300K в вечернее время в части влияние на состояние экосистемы</vt:lpstr>
      <vt:lpstr>Заключение</vt:lpstr>
      <vt:lpstr>Заключение</vt:lpstr>
      <vt:lpstr>Благодарю за внимание!   Ждем Ваших инициатив в 2023 году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Андреева</dc:creator>
  <cp:lastModifiedBy>Пользователь</cp:lastModifiedBy>
  <cp:revision>211</cp:revision>
  <dcterms:created xsi:type="dcterms:W3CDTF">2016-12-16T10:52:20Z</dcterms:created>
  <dcterms:modified xsi:type="dcterms:W3CDTF">2023-08-25T07:58:17Z</dcterms:modified>
</cp:coreProperties>
</file>