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43" r:id="rId3"/>
    <p:sldId id="347" r:id="rId4"/>
    <p:sldId id="337" r:id="rId5"/>
    <p:sldId id="346" r:id="rId6"/>
    <p:sldId id="353" r:id="rId7"/>
    <p:sldId id="338" r:id="rId8"/>
    <p:sldId id="316" r:id="rId9"/>
    <p:sldId id="339" r:id="rId10"/>
    <p:sldId id="329" r:id="rId11"/>
    <p:sldId id="352" r:id="rId12"/>
    <p:sldId id="332" r:id="rId13"/>
    <p:sldId id="351" r:id="rId14"/>
    <p:sldId id="354" r:id="rId15"/>
    <p:sldId id="348" r:id="rId16"/>
    <p:sldId id="355" r:id="rId17"/>
    <p:sldId id="28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61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1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7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28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3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93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8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9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7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2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7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4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5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0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6A0AA-DEA6-4CAC-9861-145BF938BF3C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9513E1-C3C4-41A8-843C-D8DD8BA6B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2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10418296" cy="543176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Бушихин В.В. Тарбаева В.М</a:t>
            </a: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МОО «Природоохранный союз»</a:t>
            </a: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ru-RU" sz="28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«Снижение потерь и вовлечение  отходов  —  основной ресурс энергобезопасности сельских территорий»</a:t>
            </a:r>
          </a:p>
          <a:p>
            <a:pPr marL="0" indent="0" algn="ctr">
              <a:buNone/>
            </a:pPr>
            <a:endParaRPr lang="ru-R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marL="0" indent="0" algn="ctr">
              <a:buNone/>
            </a:pPr>
            <a:endParaRPr lang="ru-RU" sz="28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2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XII Международный конгресс «Энергосбережение и энергоэффективность. IT Технологии. </a:t>
            </a:r>
            <a:r>
              <a:rPr lang="ru-RU" sz="22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Энергобезопсность</a:t>
            </a:r>
            <a:r>
              <a:rPr lang="ru-RU" sz="22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Экология</a:t>
            </a:r>
            <a:r>
              <a:rPr lang="ru-RU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 algn="ctr"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Научно-практический </a:t>
            </a:r>
            <a:r>
              <a:rPr lang="ru-RU" sz="22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семинар «Энергоэффективная решения для сельского хозяйства»</a:t>
            </a:r>
            <a:endParaRPr lang="ru-RU" sz="22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2023 год</a:t>
            </a:r>
            <a:endParaRPr lang="ru-R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2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07576" cy="455112"/>
          </a:xfrm>
        </p:spPr>
        <p:txBody>
          <a:bodyPr>
            <a:noAutofit/>
          </a:bodyPr>
          <a:lstStyle/>
          <a:p>
            <a:pPr algn="ctr"/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1064712"/>
            <a:ext cx="10539250" cy="49766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данным Лесопромышленной конфедерации Северо-Запада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России:</a:t>
            </a: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отходы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лесозаготовок составляют 20%, </a:t>
            </a:r>
            <a:endParaRPr lang="ru-RU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лесопиления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− 35−55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фанеры −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60%;</a:t>
            </a: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древесные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 ЦБП − 20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 при производстве деревянных изделий, мебели и др. −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отходов используется в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ЦБП в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 технологической щепы, часть идет на производство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изделий (например арболитовые и цементностружечные плиты и блоки). </a:t>
            </a:r>
            <a:endParaRPr lang="ru-RU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Суммарный объем твердых коммунальных отходов (ТКО) Санкт-Петербурга и ЛО составляет около 11,5 млн. м3 в год (или около 2,4 млн. тонн).</a:t>
            </a:r>
          </a:p>
        </p:txBody>
      </p:sp>
    </p:spTree>
    <p:extLst>
      <p:ext uri="{BB962C8B-B14F-4D97-AF65-F5344CB8AC3E}">
        <p14:creationId xmlns:p14="http://schemas.microsoft.com/office/powerpoint/2010/main" val="111516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3200"/>
            <a:ext cx="9627809" cy="120468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Параметры энергетического потенциала органических отходов и ТКО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7887"/>
            <a:ext cx="9627808" cy="49058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технологий на основе анаэробного сбраживания  обеспечивает возможность использования органических отходов  для получения энергии в соотношении: 1м3 биогаза – 3 </a:t>
            </a:r>
            <a:r>
              <a:rPr lang="ru-RU" sz="2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квт.ч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электроэнергии.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Потенциал выхода биогаза из 1т отходов естественной влажности: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Навоз КРС – 50м3;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Навоз Свиной -60м3;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Птичий помет – 70м3;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Картофельная ботва – 60м3;  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Фекалии и сточные воды – 50м3;</a:t>
            </a:r>
          </a:p>
          <a:p>
            <a:pPr algn="ctr"/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ТКО  - до 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 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м3 (первые 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15-20 </a:t>
            </a:r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лет).  </a:t>
            </a:r>
            <a:endParaRPr lang="ru-RU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74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95944"/>
            <a:ext cx="9590073" cy="849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кластеров с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выработкой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энергоресурсов из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отходов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плечом доставки до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15км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1332411"/>
            <a:ext cx="9590072" cy="5316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071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91886"/>
            <a:ext cx="9555237" cy="153851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Комплекс главных </a:t>
            </a:r>
            <a:r>
              <a:rPr lang="ru-RU" dirty="0"/>
              <a:t>направлений достижения целей </a:t>
            </a:r>
            <a:r>
              <a:rPr lang="ru-RU" dirty="0" smtClean="0"/>
              <a:t>увеличения энергообеспеченности сельских территорий 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555236" cy="3880773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снижение потерь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электро-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и теплоэнергии при их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передаче;</a:t>
            </a:r>
          </a:p>
          <a:p>
            <a:pPr algn="just"/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включение в состав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централизованных энергосистем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объектов локальной энергетики, работающей на отходах производства и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потребления, ВИЭ;</a:t>
            </a:r>
          </a:p>
          <a:p>
            <a:pPr algn="just"/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Повышение энергоэффективности производства товаров и продукции.</a:t>
            </a:r>
          </a:p>
          <a:p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6874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467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7601"/>
            <a:ext cx="9976153" cy="492376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достижение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увеличения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энергообеспеченности сельских территорий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позволит внедрить: 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	децентрализованные (локальные) системы  производства </a:t>
            </a:r>
            <a:r>
              <a:rPr lang="ru-RU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электро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и теплоэнергии; </a:t>
            </a:r>
          </a:p>
          <a:p>
            <a:pPr algn="just"/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	инновационные технологий, направленных на повышение энергетической эффективности производства энергии и энергосбережения;</a:t>
            </a:r>
          </a:p>
          <a:p>
            <a:pPr algn="just"/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	интеллектуальные энергосистемы на основе использования цифровых технологий объединенных централизованных и локальных систем управления.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Создать новые рабочие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места </a:t>
            </a:r>
            <a:r>
              <a:rPr 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и улучшить экологическую </a:t>
            </a:r>
            <a:r>
              <a:rPr lang="ru-RU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обстановку.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71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143"/>
            <a:ext cx="10092266" cy="5515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41829"/>
            <a:ext cx="9729409" cy="573314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Потребителю нужна </a:t>
            </a:r>
            <a:r>
              <a:rPr lang="ru-RU" sz="27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электро</a:t>
            </a:r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ru-RU" sz="27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теплоэнергия</a:t>
            </a:r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а из чего она выработана: уголь, газ, ТКО, </a:t>
            </a:r>
            <a:r>
              <a:rPr lang="ru-RU" sz="27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биотходы</a:t>
            </a:r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ВИЭ и др. его не должно интересовать, главное сколько это будет стоить</a:t>
            </a:r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</a:t>
            </a:r>
            <a:endParaRPr lang="ru-RU" sz="27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Отдаленные, </a:t>
            </a:r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малонаселенные поселки, садоводства, новые жилые поселки, новые производства нуждаются в поставках топлива и электроэнергии, а это экономически нецелесообразно с точки зрения </a:t>
            </a:r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монополистов, </a:t>
            </a:r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при централизованном энергоснабжении.</a:t>
            </a:r>
          </a:p>
          <a:p>
            <a:pPr algn="just"/>
            <a:r>
              <a:rPr lang="ru-RU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Постоянный рост тарифов и цен на энергию и топливо, растущих затрат на подключение к сетям энергоснабжения, автономная (локальная) энергетика развивается </a:t>
            </a:r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слабо.</a:t>
            </a:r>
          </a:p>
          <a:p>
            <a:pPr algn="just"/>
            <a:r>
              <a:rPr lang="ru-RU" sz="27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Даже переход на водородную энергетику не решит проблем энергобезопасности из-за огромных расстояний передачи топлива и/или энергии.</a:t>
            </a:r>
          </a:p>
          <a:p>
            <a:pPr algn="just"/>
            <a:r>
              <a:rPr lang="ru-RU" sz="2700" dirty="0" smtClean="0">
                <a:solidFill>
                  <a:schemeClr val="accent1"/>
                </a:solidFill>
              </a:rPr>
              <a:t>Локальные </a:t>
            </a:r>
            <a:r>
              <a:rPr lang="ru-RU" sz="2700" dirty="0">
                <a:solidFill>
                  <a:schemeClr val="accent1"/>
                </a:solidFill>
              </a:rPr>
              <a:t>системы </a:t>
            </a:r>
            <a:r>
              <a:rPr lang="ru-RU" sz="2700" dirty="0" smtClean="0">
                <a:solidFill>
                  <a:schemeClr val="accent1"/>
                </a:solidFill>
              </a:rPr>
              <a:t>имеют </a:t>
            </a:r>
            <a:r>
              <a:rPr lang="ru-RU" sz="2700" dirty="0">
                <a:solidFill>
                  <a:schemeClr val="accent1"/>
                </a:solidFill>
              </a:rPr>
              <a:t>отношения к сетям ФСК и </a:t>
            </a:r>
            <a:r>
              <a:rPr lang="ru-RU" sz="2700" dirty="0" smtClean="0">
                <a:solidFill>
                  <a:schemeClr val="accent1"/>
                </a:solidFill>
              </a:rPr>
              <a:t>МРСК. </a:t>
            </a:r>
          </a:p>
          <a:p>
            <a:pPr algn="just"/>
            <a:r>
              <a:rPr lang="ru-RU" sz="2700" dirty="0">
                <a:solidFill>
                  <a:schemeClr val="accent1"/>
                </a:solidFill>
              </a:rPr>
              <a:t>Никаких технических и технологических препятствий нет, технологии и оборудование для выработки </a:t>
            </a:r>
            <a:r>
              <a:rPr lang="ru-RU" sz="2700" dirty="0" err="1">
                <a:solidFill>
                  <a:schemeClr val="accent1"/>
                </a:solidFill>
              </a:rPr>
              <a:t>электро</a:t>
            </a:r>
            <a:r>
              <a:rPr lang="ru-RU" sz="2700" dirty="0">
                <a:solidFill>
                  <a:schemeClr val="accent1"/>
                </a:solidFill>
              </a:rPr>
              <a:t> и теплоэнергии, получения вторичных продуктов из биоотходов и ВИЭ давно отработаны и могут быть произведены на отечественных предприятиях.</a:t>
            </a:r>
            <a:endParaRPr lang="ru-RU" sz="2700" dirty="0" smtClean="0">
              <a:solidFill>
                <a:schemeClr val="accent1"/>
              </a:solidFill>
            </a:endParaRPr>
          </a:p>
          <a:p>
            <a:pPr algn="just"/>
            <a:endParaRPr lang="ru-RU" sz="27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074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95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12800"/>
            <a:ext cx="9918095" cy="52285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Необходимо ускорение перехода на внедрение правовых, организационных, научных, производственных, технических и экономических мер, направленных на эффективное (рациональное) использование и экономное расходование природных и топливно-энергетических ресурсов при котором экономический рост не будет вредить интересам будущих поколений и способствовать сохранению окружающей среды.</a:t>
            </a:r>
          </a:p>
          <a:p>
            <a:pPr algn="just">
              <a:lnSpc>
                <a:spcPct val="120000"/>
              </a:lnSpc>
            </a:pPr>
            <a:r>
              <a:rPr lang="ru-RU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Автономные (локальные) сети должны быть отнесены к  сфере ЖКХ муниципальных образований.</a:t>
            </a:r>
          </a:p>
          <a:p>
            <a:pPr algn="just">
              <a:lnSpc>
                <a:spcPct val="120000"/>
              </a:lnSpc>
            </a:pPr>
            <a:r>
              <a:rPr lang="ru-RU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Одним из путей комплексного решения  проблемы повышения энергоэффективности сельских и малонаселенных территорий является принятие «Экологического кодекса Российской Федерации»</a:t>
            </a:r>
          </a:p>
          <a:p>
            <a:pPr algn="just">
              <a:lnSpc>
                <a:spcPct val="120000"/>
              </a:lnSpc>
            </a:pPr>
            <a:r>
              <a:rPr lang="ru-RU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Конечной целью всех законодательных мер и механизмов поддержки должно быть создание конкурентоспособной среды «зеленой» энергетики, развивающейся самостоятельно и без предоставления льгот и преференций. Необходимо постепенно ограничивать меры поддержки в данной сфере, вплоть до их полной отмены. Объекты возобновляемой энергетики должны конкурировать с объектами не возобновляемой энергетики на общих основаниях. </a:t>
            </a:r>
          </a:p>
          <a:p>
            <a:pPr algn="just"/>
            <a:endParaRPr lang="ru-RU" sz="23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sz="23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sz="23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sz="23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235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 algn="ctr"/>
            <a:r>
              <a:rPr lang="ru-RU" b="1" dirty="0">
                <a:solidFill>
                  <a:srgbClr val="00B050"/>
                </a:solidFill>
              </a:rPr>
              <a:t>СПАСИБО ЗА </a:t>
            </a:r>
            <a:r>
              <a:rPr lang="ru-RU" b="1" dirty="0" smtClean="0">
                <a:solidFill>
                  <a:srgbClr val="00B050"/>
                </a:solidFill>
              </a:rPr>
              <a:t>ВНИМАНИЕ</a:t>
            </a:r>
          </a:p>
          <a:p>
            <a:r>
              <a:rPr lang="ru-RU" b="1" dirty="0">
                <a:solidFill>
                  <a:srgbClr val="00B050"/>
                </a:solidFill>
              </a:rPr>
              <a:t>Бушихин Валентин Владимирович, эксперт Экологического пресс-центра общественной палате РФ, </a:t>
            </a:r>
            <a:r>
              <a:rPr lang="ru-RU" b="1" dirty="0" smtClean="0">
                <a:solidFill>
                  <a:srgbClr val="00B050"/>
                </a:solidFill>
              </a:rPr>
              <a:t>МОО «Природоохранный Союз»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+7921 </a:t>
            </a:r>
            <a:r>
              <a:rPr lang="ru-RU" b="1" dirty="0">
                <a:solidFill>
                  <a:srgbClr val="00B050"/>
                </a:solidFill>
              </a:rPr>
              <a:t>976 00 90, </a:t>
            </a:r>
            <a:r>
              <a:rPr lang="en-US" b="1" dirty="0">
                <a:solidFill>
                  <a:srgbClr val="00B050"/>
                </a:solidFill>
              </a:rPr>
              <a:t>vbushihin</a:t>
            </a:r>
            <a:r>
              <a:rPr lang="ru-RU" b="1" dirty="0">
                <a:solidFill>
                  <a:srgbClr val="00B050"/>
                </a:solidFill>
              </a:rPr>
              <a:t>55@</a:t>
            </a:r>
            <a:r>
              <a:rPr lang="en-US" b="1" dirty="0">
                <a:solidFill>
                  <a:srgbClr val="00B050"/>
                </a:solidFill>
              </a:rPr>
              <a:t>mail</a:t>
            </a:r>
            <a:r>
              <a:rPr lang="ru-RU" b="1" dirty="0">
                <a:solidFill>
                  <a:srgbClr val="00B050"/>
                </a:solidFill>
              </a:rPr>
              <a:t>.</a:t>
            </a:r>
            <a:r>
              <a:rPr lang="en-US" b="1" dirty="0" err="1">
                <a:solidFill>
                  <a:srgbClr val="00B050"/>
                </a:solidFill>
              </a:rPr>
              <a:t>ru</a:t>
            </a:r>
            <a:r>
              <a:rPr lang="ru-RU" b="1" dirty="0">
                <a:solidFill>
                  <a:srgbClr val="00B050"/>
                </a:solidFill>
              </a:rPr>
              <a:t>.</a:t>
            </a:r>
          </a:p>
          <a:p>
            <a:r>
              <a:rPr lang="ru-RU" b="1" dirty="0">
                <a:solidFill>
                  <a:srgbClr val="00B050"/>
                </a:solidFill>
              </a:rPr>
              <a:t>Тарбаева Вероника Михайловна, д.б.н., проф., Председатель Центрального совета Межрегиональной общественной организации "Природоохранный союз»,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+</a:t>
            </a:r>
            <a:r>
              <a:rPr lang="ru-RU" b="1" dirty="0">
                <a:solidFill>
                  <a:srgbClr val="00B050"/>
                </a:solidFill>
              </a:rPr>
              <a:t>7 921 574 73 73, </a:t>
            </a:r>
            <a:r>
              <a:rPr lang="ru-RU" b="1" dirty="0" err="1" smtClean="0">
                <a:solidFill>
                  <a:srgbClr val="00B050"/>
                </a:solidFill>
              </a:rPr>
              <a:t>prirodasouz@yandex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02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5660"/>
            <a:ext cx="8596668" cy="3548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5218"/>
            <a:ext cx="10309114" cy="56501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	</a:t>
            </a:r>
            <a:r>
              <a:rPr lang="ru-RU" sz="2800" dirty="0" smtClean="0">
                <a:solidFill>
                  <a:srgbClr val="00B050"/>
                </a:solidFill>
              </a:rPr>
              <a:t>Во </a:t>
            </a:r>
            <a:r>
              <a:rPr lang="ru-RU" sz="2800" dirty="0">
                <a:solidFill>
                  <a:srgbClr val="00B050"/>
                </a:solidFill>
              </a:rPr>
              <a:t>всех отраслях народного хозяйства происходит, исключительно расточительное использование </a:t>
            </a:r>
            <a:r>
              <a:rPr lang="ru-RU" sz="2800" dirty="0" smtClean="0">
                <a:solidFill>
                  <a:srgbClr val="00B050"/>
                </a:solidFill>
              </a:rPr>
              <a:t>материальных ресурсов </a:t>
            </a:r>
            <a:r>
              <a:rPr lang="ru-RU" sz="2800" dirty="0">
                <a:solidFill>
                  <a:srgbClr val="00B050"/>
                </a:solidFill>
              </a:rPr>
              <a:t>(сырье, материалы, топливо, энергия, комплектующие и полуфабрикаты, закупаемые для выпуска продукции, оказания услуг и выполнения работ). В общей совокупности затрат на производство они составляют </a:t>
            </a:r>
            <a:r>
              <a:rPr lang="ru-RU" sz="2800" dirty="0" smtClean="0">
                <a:solidFill>
                  <a:srgbClr val="00B050"/>
                </a:solidFill>
              </a:rPr>
              <a:t>около </a:t>
            </a:r>
            <a:r>
              <a:rPr lang="ru-RU" sz="2800" dirty="0">
                <a:solidFill>
                  <a:srgbClr val="00B050"/>
                </a:solidFill>
              </a:rPr>
              <a:t>70 </a:t>
            </a:r>
            <a:r>
              <a:rPr lang="ru-RU" sz="2800" dirty="0" smtClean="0">
                <a:solidFill>
                  <a:srgbClr val="00B050"/>
                </a:solidFill>
              </a:rPr>
              <a:t>%. </a:t>
            </a:r>
            <a:r>
              <a:rPr lang="ru-RU" sz="2800" dirty="0">
                <a:solidFill>
                  <a:srgbClr val="00B050"/>
                </a:solidFill>
              </a:rPr>
              <a:t>	</a:t>
            </a:r>
            <a:r>
              <a:rPr lang="ru-RU" sz="2800" dirty="0" smtClean="0">
                <a:solidFill>
                  <a:srgbClr val="00B050"/>
                </a:solidFill>
              </a:rPr>
              <a:t>Только </a:t>
            </a:r>
            <a:r>
              <a:rPr lang="ru-RU" sz="2800" dirty="0">
                <a:solidFill>
                  <a:srgbClr val="00B050"/>
                </a:solidFill>
              </a:rPr>
              <a:t>5-15% исходных ресурсов переходят в готовую полезную продукцию, а остальная часть в виде потерь и отходов попадает в окружающую среду. </a:t>
            </a:r>
          </a:p>
        </p:txBody>
      </p:sp>
    </p:spTree>
    <p:extLst>
      <p:ext uri="{BB962C8B-B14F-4D97-AF65-F5344CB8AC3E}">
        <p14:creationId xmlns:p14="http://schemas.microsoft.com/office/powerpoint/2010/main" val="226025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7943"/>
            <a:ext cx="9018209" cy="5588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добычи, доставки и преобразования энергии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такова,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в конечную полезную энергию (на совершение полезной работы) преобразуется лишь около 40 % потенциальной энергии, содержащейся в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ресурсах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(угле, нефти, газе, дровах, торфе, уране и т.д.), а около 60 % составляют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и отходы.</a:t>
            </a:r>
          </a:p>
          <a:p>
            <a:pPr algn="just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Экономия энергии – это эффективное использование энергоресурсов за счет применения инновационных решений, которые осуществимы технически, обоснованы экономически, приемлемы с экологической и социальной точек зрения, не изменяют привычного образа жизни. </a:t>
            </a:r>
          </a:p>
          <a:p>
            <a:pPr algn="just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Энергосбережение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сводится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существу к снижению бесполезных потерь энергии.</a:t>
            </a:r>
          </a:p>
          <a:p>
            <a:pPr algn="just"/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8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9381"/>
            <a:ext cx="9568102" cy="1156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РДС </a:t>
            </a:r>
            <a:r>
              <a:rPr lang="ru-RU" sz="27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82-202-96</a:t>
            </a:r>
            <a:br>
              <a:rPr lang="ru-RU" sz="27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«Правила </a:t>
            </a:r>
            <a:r>
              <a:rPr lang="ru-RU" sz="27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разработки и применения нормативов  потерь и отходов </a:t>
            </a:r>
            <a:r>
              <a:rPr lang="ru-RU" sz="27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материалов в строительстве» </a:t>
            </a:r>
            <a:endParaRPr lang="ru-RU" sz="27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7730"/>
            <a:ext cx="9568102" cy="497088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800" b="1" dirty="0" smtClean="0">
                <a:solidFill>
                  <a:srgbClr val="00B050"/>
                </a:solidFill>
              </a:rPr>
              <a:t>Потери</a:t>
            </a:r>
            <a:r>
              <a:rPr lang="ru-RU" sz="3800" dirty="0" smtClean="0">
                <a:solidFill>
                  <a:srgbClr val="00B050"/>
                </a:solidFill>
              </a:rPr>
              <a:t> —количество </a:t>
            </a:r>
            <a:r>
              <a:rPr lang="ru-RU" sz="3800" dirty="0">
                <a:solidFill>
                  <a:srgbClr val="00B050"/>
                </a:solidFill>
              </a:rPr>
              <a:t>исходного сырья, материалов и энергии, которые безвозвратно теряются в процессе изготовления различных видов продукции. Технологические потери при производстве товаров, согласно ст. 254 НК, относятся к материальным затратам для целей налогообложения. </a:t>
            </a:r>
          </a:p>
          <a:p>
            <a:pPr algn="just"/>
            <a:r>
              <a:rPr lang="ru-RU" sz="3800" b="1" dirty="0" smtClean="0">
                <a:solidFill>
                  <a:srgbClr val="00B050"/>
                </a:solidFill>
              </a:rPr>
              <a:t>Отходы</a:t>
            </a:r>
            <a:r>
              <a:rPr lang="ru-RU" sz="3800" dirty="0" smtClean="0">
                <a:solidFill>
                  <a:srgbClr val="00B050"/>
                </a:solidFill>
              </a:rPr>
              <a:t> —остаток </a:t>
            </a:r>
            <a:r>
              <a:rPr lang="ru-RU" sz="3800" dirty="0">
                <a:solidFill>
                  <a:srgbClr val="00B050"/>
                </a:solidFill>
              </a:rPr>
              <a:t>исходного сырья или материалов, который не может быть использован в процессе производства планируемого вида продукции (изделия). Отходы могут быть использованы в качестве исходного сырья при производстве других видов продукции </a:t>
            </a:r>
            <a:r>
              <a:rPr lang="ru-RU" sz="3800" dirty="0" smtClean="0">
                <a:solidFill>
                  <a:srgbClr val="00B050"/>
                </a:solidFill>
              </a:rPr>
              <a:t>или </a:t>
            </a:r>
            <a:r>
              <a:rPr lang="ru-RU" sz="3800" dirty="0">
                <a:solidFill>
                  <a:srgbClr val="00B050"/>
                </a:solidFill>
              </a:rPr>
              <a:t>реализованы в качестве вторичного сырья. </a:t>
            </a:r>
          </a:p>
          <a:p>
            <a:endParaRPr lang="ru-RU" sz="36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95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5143"/>
            <a:ext cx="10174514" cy="1799772"/>
          </a:xfrm>
        </p:spPr>
        <p:txBody>
          <a:bodyPr>
            <a:normAutofit fontScale="90000"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2700" dirty="0" smtClean="0">
                <a:solidFill>
                  <a:srgbClr val="00B050"/>
                </a:solidFill>
              </a:rPr>
              <a:t>Энерговооруженность - отношение затрат всех видов энергии, использованной для выполнения работ, оказание услуг, производства продукции и жизнедеятельности к численности населения.</a:t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/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По </a:t>
            </a:r>
            <a:r>
              <a:rPr lang="ru-RU" sz="2700" dirty="0">
                <a:solidFill>
                  <a:srgbClr val="00B050"/>
                </a:solidFill>
              </a:rPr>
              <a:t>данным  Международного энергетического агентства (</a:t>
            </a:r>
            <a:r>
              <a:rPr lang="en-US" sz="2700" dirty="0">
                <a:solidFill>
                  <a:srgbClr val="00B050"/>
                </a:solidFill>
              </a:rPr>
              <a:t>IEA</a:t>
            </a:r>
            <a:r>
              <a:rPr lang="ru-RU" sz="2700" dirty="0">
                <a:solidFill>
                  <a:srgbClr val="00B050"/>
                </a:solidFill>
              </a:rPr>
              <a:t>),</a:t>
            </a:r>
            <a:r>
              <a:rPr lang="ru-RU" sz="2700" dirty="0">
                <a:solidFill>
                  <a:srgbClr val="00B050"/>
                </a:solidFill>
              </a:rPr>
              <a:t>  </a:t>
            </a:r>
            <a:r>
              <a:rPr lang="ru-RU" sz="2700" dirty="0" err="1">
                <a:solidFill>
                  <a:srgbClr val="00B050"/>
                </a:solidFill>
              </a:rPr>
              <a:t>кВт</a:t>
            </a:r>
            <a:r>
              <a:rPr lang="ru-RU" sz="2700" dirty="0" err="1">
                <a:solidFill>
                  <a:srgbClr val="00B050"/>
                </a:solidFill>
              </a:rPr>
              <a:t>·</a:t>
            </a:r>
            <a:r>
              <a:rPr lang="ru-RU" sz="2700" dirty="0" err="1">
                <a:solidFill>
                  <a:srgbClr val="00B050"/>
                </a:solidFill>
              </a:rPr>
              <a:t>ч</a:t>
            </a:r>
            <a:r>
              <a:rPr lang="ru-RU" sz="2700" dirty="0">
                <a:solidFill>
                  <a:srgbClr val="00B050"/>
                </a:solidFill>
              </a:rPr>
              <a:t> </a:t>
            </a:r>
            <a:r>
              <a:rPr lang="ru-RU" sz="2700" dirty="0">
                <a:solidFill>
                  <a:srgbClr val="00B050"/>
                </a:solidFill>
              </a:rPr>
              <a:t>в год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32373"/>
              </p:ext>
            </p:extLst>
          </p:nvPr>
        </p:nvGraphicFramePr>
        <p:xfrm>
          <a:off x="678089" y="3381828"/>
          <a:ext cx="9801225" cy="2351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997">
                  <a:extLst>
                    <a:ext uri="{9D8B030D-6E8A-4147-A177-3AD203B41FA5}">
                      <a16:colId xmlns:a16="http://schemas.microsoft.com/office/drawing/2014/main" val="1548876346"/>
                    </a:ext>
                  </a:extLst>
                </a:gridCol>
                <a:gridCol w="2598057">
                  <a:extLst>
                    <a:ext uri="{9D8B030D-6E8A-4147-A177-3AD203B41FA5}">
                      <a16:colId xmlns:a16="http://schemas.microsoft.com/office/drawing/2014/main" val="3954788078"/>
                    </a:ext>
                  </a:extLst>
                </a:gridCol>
                <a:gridCol w="2206171">
                  <a:extLst>
                    <a:ext uri="{9D8B030D-6E8A-4147-A177-3AD203B41FA5}">
                      <a16:colId xmlns:a16="http://schemas.microsoft.com/office/drawing/2014/main" val="2524268250"/>
                    </a:ext>
                  </a:extLst>
                </a:gridCol>
              </a:tblGrid>
              <a:tr h="57819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в странах </a:t>
                      </a:r>
                      <a:r>
                        <a:rPr lang="en-US" sz="2400" dirty="0" smtClean="0"/>
                        <a:t>G20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РФ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76528"/>
                  </a:ext>
                </a:extLst>
              </a:tr>
              <a:tr h="6552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душу населения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10-12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6-7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30105"/>
                  </a:ext>
                </a:extLst>
              </a:tr>
              <a:tr h="6552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гектар сельхозугодий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5-6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2-3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46184"/>
                  </a:ext>
                </a:extLst>
              </a:tr>
              <a:tr h="462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0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94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4629"/>
            <a:ext cx="9569752" cy="43867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экстенсивного развития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 при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сохранении на неизменном техническом уровне производства, путем увеличения объемов за счет количественных факторов экономического роста: дополнительного привлечения рабочей силы, расширения посевных площадей, площадей пастбищ, увеличения добычи сырья, строительства новых объектов и т.д. всегда ограничено (конечно) из-за исчерпаемости природных, топливных и трудовых ресурсов и как следствие все большего удорожания энергоресурсов.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67035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4590"/>
            <a:ext cx="9987458" cy="5454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</a:rPr>
              <a:t>Ленинградская область </a:t>
            </a:r>
            <a:r>
              <a:rPr lang="ru-RU" sz="2800" b="1" dirty="0" smtClean="0">
                <a:solidFill>
                  <a:srgbClr val="00B050"/>
                </a:solidFill>
              </a:rPr>
              <a:t>- субъект </a:t>
            </a:r>
            <a:r>
              <a:rPr lang="ru-RU" sz="2800" b="1" dirty="0">
                <a:solidFill>
                  <a:srgbClr val="00B050"/>
                </a:solidFill>
              </a:rPr>
              <a:t>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2114"/>
            <a:ext cx="9987458" cy="5543005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dirty="0" smtClean="0"/>
              <a:t>		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83908 км², Население: 1.9 </a:t>
            </a: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причем возрастает почти в 2 раза за счет жителей Санкт-Петербурга в период </a:t>
            </a: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апрель-октябрь. Всего 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 муниципальных образований.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Плотность населения: 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21,36 человека на </a:t>
            </a: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км2. 	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Ленинградской области: 25 электростанций мощностью 8588 МВт, в т.ч. ЛАЭС (70,36 %), 8 гидроэлектростанций и 16 ТЭС.. </a:t>
            </a:r>
            <a:endParaRPr lang="ru-RU" sz="96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Суммарная электрическая мощность 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 ЛО и СПБ - 13100 МВт. </a:t>
            </a:r>
            <a:endParaRPr lang="ru-RU" sz="96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Протяженность </a:t>
            </a:r>
            <a:r>
              <a:rPr lang="ru-RU" sz="9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линии электропередач около 12 500 км, без внутренних сетей.	</a:t>
            </a:r>
            <a:endParaRPr lang="ru-RU" sz="96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5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ru-RU" sz="5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sz="5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20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4591"/>
            <a:ext cx="9987458" cy="297924"/>
          </a:xfrm>
        </p:spPr>
        <p:txBody>
          <a:bodyPr>
            <a:normAutofit fontScale="90000"/>
          </a:bodyPr>
          <a:lstStyle/>
          <a:p>
            <a:pPr algn="ctr"/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0021"/>
            <a:ext cx="9972000" cy="6530059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dirty="0" smtClean="0"/>
              <a:t>		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Фактические потери электроэнергии в РФ в среднем 20 %.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Потери в сетях ЛО </a:t>
            </a: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14 -  </a:t>
            </a: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25 % и более, потери в тепловых сетях 10 – 18%.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Износ электросетей около 70</a:t>
            </a: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%.</a:t>
            </a:r>
            <a:endParaRPr lang="ru-RU" sz="8000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Согласно Энергетической стратегии к 2030 году потери должны составить не более 8 %. </a:t>
            </a: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 уровень потерь в настоящее время – 1,5-3%.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Газифицировано лишь около 70% городских и около 40% сельских территорий.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5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71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32230"/>
            <a:ext cx="10145341" cy="63862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 Ленинградской области площадь сельхозугодий составляет 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- 640 тыс. га, из них пашня — 340 тыс.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га, поголовье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птицы  - около 22 млн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голов,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Поголовье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 в хозяйствах около 180 тыс. голов.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Отходы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сельскохозяйственного производства — отходы, образующиеся при выращивании и уборке урожая, хранении, переработке и подготовке к продаже продуктов сельскохозяйственного производства. </a:t>
            </a:r>
            <a:endParaRPr lang="ru-RU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Большая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отходов — полевые отходы (</a:t>
            </a:r>
            <a:r>
              <a:rPr lang="ru-RU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50 %), </a:t>
            </a:r>
            <a:r>
              <a:rPr lang="ru-RU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30 % — отходы обработки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Отходы животноводческих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птицеводческих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ферм — навоз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птичий 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помет; туши животных и птиц; сено; солома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ферме</a:t>
            </a: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которой содержится сто дойных коров, в сутки образуется около 14 т твердых отходов; на птицефабрике, производительностью 1 млн. яиц за 1 сутки образуется около 50 т отходов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  <a:p>
            <a:pPr algn="just"/>
            <a:endParaRPr lang="ru-RU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737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77013</TotalTime>
  <Words>690</Words>
  <Application>Microsoft Office PowerPoint</Application>
  <PresentationFormat>Широкоэкранный</PresentationFormat>
  <Paragraphs>100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РДС 82-202-96 «Правила разработки и применения нормативов  потерь и отходов материалов в строительстве» </vt:lpstr>
      <vt:lpstr>Энерговооруженность - отношение затрат всех видов энергии, использованной для выполнения работ, оказание услуг, производства продукции и жизнедеятельности к численности населения.  По данным  Международного энергетического агентства (IEA),  кВт·ч в год </vt:lpstr>
      <vt:lpstr>Презентация PowerPoint</vt:lpstr>
      <vt:lpstr>Ленинградская область - субъект Российской Федерации</vt:lpstr>
      <vt:lpstr>Презентация PowerPoint</vt:lpstr>
      <vt:lpstr>Презентация PowerPoint</vt:lpstr>
      <vt:lpstr>Презентация PowerPoint</vt:lpstr>
      <vt:lpstr>Параметры энергетического потенциала органических отходов и ТКО</vt:lpstr>
      <vt:lpstr>Организация кластеров с выработкой энергоресурсов из отходов с плечом доставки до 15км.</vt:lpstr>
      <vt:lpstr>Комплекс главных направлений достижения целей увеличения энергообеспеченности сельских территорий . </vt:lpstr>
      <vt:lpstr>Презентация PowerPoint</vt:lpstr>
      <vt:lpstr>Выводы </vt:lpstr>
      <vt:lpstr>Предложения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Бушихин В.В.  Тарбаева В.М.  Современное оборудование переработки ТКО. Мусороперегрузочные станции (МПС) и мусоросортировочные комплексы (МСК)   Санкт-Петербург Апрель 2021 2019</dc:title>
  <dc:creator>Валентин</dc:creator>
  <cp:lastModifiedBy>vbushihin@outlook.com</cp:lastModifiedBy>
  <cp:revision>335</cp:revision>
  <dcterms:created xsi:type="dcterms:W3CDTF">2021-04-01T10:16:06Z</dcterms:created>
  <dcterms:modified xsi:type="dcterms:W3CDTF">2023-11-02T04:07:13Z</dcterms:modified>
</cp:coreProperties>
</file>